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3.xml" ContentType="application/vnd.openxmlformats-officedocument.theme+xml"/>
  <Override PartName="/ppt/slideLayouts/slideLayout25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1"/>
    <p:sldMasterId id="2147483675" r:id="rId2"/>
    <p:sldMasterId id="2147483676" r:id="rId3"/>
    <p:sldMasterId id="2147483677" r:id="rId4"/>
  </p:sldMasterIdLst>
  <p:notesMasterIdLst>
    <p:notesMasterId r:id="rId20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Century Gothic" panose="020B0502020202020204" pitchFamily="34" charset="0"/>
      <p:regular r:id="rId25"/>
      <p:bold r:id="rId26"/>
      <p:italic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712"/>
  </p:normalViewPr>
  <p:slideViewPr>
    <p:cSldViewPr snapToGrid="0">
      <p:cViewPr varScale="1">
        <p:scale>
          <a:sx n="140" d="100"/>
          <a:sy n="140" d="100"/>
        </p:scale>
        <p:origin x="840" y="1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6.fntdata"/><Relationship Id="rId3" Type="http://schemas.openxmlformats.org/officeDocument/2006/relationships/slideMaster" Target="slideMasters/slideMaster3.xml"/><Relationship Id="rId21" Type="http://schemas.openxmlformats.org/officeDocument/2006/relationships/font" Target="fonts/font1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5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4.fntdata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d3b4848d9d_3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gd3b4848d9d_3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d6e48fc795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d6e48fc795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d6e48fc795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d6e48fc795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d6e48fc795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d6e48fc795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d6e48fc795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d6e48fc795_0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d6e48fc795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d6e48fc795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d3b4848d9d_3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gd3b4848d9d_3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d3b4848d9d_3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gd3b4848d9d_3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d3b4848d9d_1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d3b4848d9d_1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d6e48fc795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d6e48fc795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d6e48fc795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d6e48fc795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d6e48fc795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d6e48fc795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d6e48fc795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d6e48fc795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d6e48fc795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d6e48fc795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d6e48fc795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d6e48fc795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hield">
  <p:cSld name="Shield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14" descr="shiel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927063" y="877599"/>
            <a:ext cx="3912703" cy="4265901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14"/>
          <p:cNvSpPr txBox="1">
            <a:spLocks noGrp="1"/>
          </p:cNvSpPr>
          <p:nvPr>
            <p:ph type="body" idx="1"/>
          </p:nvPr>
        </p:nvSpPr>
        <p:spPr>
          <a:xfrm>
            <a:off x="123826" y="2651152"/>
            <a:ext cx="3828116" cy="903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Google Shape;54;p14"/>
          <p:cNvSpPr txBox="1">
            <a:spLocks noGrp="1"/>
          </p:cNvSpPr>
          <p:nvPr>
            <p:ph type="body" idx="2"/>
          </p:nvPr>
        </p:nvSpPr>
        <p:spPr>
          <a:xfrm>
            <a:off x="123825" y="1294279"/>
            <a:ext cx="5000999" cy="12366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Google Shape;55;p14"/>
          <p:cNvSpPr txBox="1">
            <a:spLocks noGrp="1"/>
          </p:cNvSpPr>
          <p:nvPr>
            <p:ph type="body" idx="3"/>
          </p:nvPr>
        </p:nvSpPr>
        <p:spPr>
          <a:xfrm>
            <a:off x="115889" y="3673928"/>
            <a:ext cx="3845138" cy="942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grpSp>
        <p:nvGrpSpPr>
          <p:cNvPr id="56" name="Google Shape;56;p14"/>
          <p:cNvGrpSpPr/>
          <p:nvPr/>
        </p:nvGrpSpPr>
        <p:grpSpPr>
          <a:xfrm>
            <a:off x="0" y="4814516"/>
            <a:ext cx="9144000" cy="328984"/>
            <a:chOff x="0" y="4172975"/>
            <a:chExt cx="9144000" cy="438645"/>
          </a:xfrm>
        </p:grpSpPr>
        <p:cxnSp>
          <p:nvCxnSpPr>
            <p:cNvPr id="57" name="Google Shape;57;p14"/>
            <p:cNvCxnSpPr/>
            <p:nvPr/>
          </p:nvCxnSpPr>
          <p:spPr>
            <a:xfrm rot="10800000">
              <a:off x="0" y="4172975"/>
              <a:ext cx="3044952" cy="0"/>
            </a:xfrm>
            <a:prstGeom prst="straightConnector1">
              <a:avLst/>
            </a:prstGeom>
            <a:noFill/>
            <a:ln w="50800" cap="flat" cmpd="sng">
              <a:solidFill>
                <a:srgbClr val="DF702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8" name="Google Shape;58;p14"/>
            <p:cNvCxnSpPr/>
            <p:nvPr/>
          </p:nvCxnSpPr>
          <p:spPr>
            <a:xfrm rot="10800000">
              <a:off x="3044952" y="4173532"/>
              <a:ext cx="6099048" cy="0"/>
            </a:xfrm>
            <a:prstGeom prst="straightConnector1">
              <a:avLst/>
            </a:prstGeom>
            <a:noFill/>
            <a:ln w="50800" cap="flat" cmpd="sng">
              <a:solidFill>
                <a:srgbClr val="0F787D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59" name="Google Shape;59;p14"/>
            <p:cNvSpPr/>
            <p:nvPr/>
          </p:nvSpPr>
          <p:spPr>
            <a:xfrm>
              <a:off x="0" y="4200140"/>
              <a:ext cx="9144000" cy="41148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0" name="Google Shape;60;p14"/>
          <p:cNvGrpSpPr/>
          <p:nvPr/>
        </p:nvGrpSpPr>
        <p:grpSpPr>
          <a:xfrm>
            <a:off x="0" y="9155"/>
            <a:ext cx="9144000" cy="418"/>
            <a:chOff x="0" y="12207"/>
            <a:chExt cx="9144000" cy="557"/>
          </a:xfrm>
        </p:grpSpPr>
        <p:cxnSp>
          <p:nvCxnSpPr>
            <p:cNvPr id="61" name="Google Shape;61;p14"/>
            <p:cNvCxnSpPr/>
            <p:nvPr/>
          </p:nvCxnSpPr>
          <p:spPr>
            <a:xfrm rot="10800000">
              <a:off x="0" y="12207"/>
              <a:ext cx="3044952" cy="0"/>
            </a:xfrm>
            <a:prstGeom prst="straightConnector1">
              <a:avLst/>
            </a:prstGeom>
            <a:noFill/>
            <a:ln w="50800" cap="flat" cmpd="sng">
              <a:solidFill>
                <a:srgbClr val="A5A5A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2" name="Google Shape;62;p14"/>
            <p:cNvCxnSpPr/>
            <p:nvPr/>
          </p:nvCxnSpPr>
          <p:spPr>
            <a:xfrm rot="10800000">
              <a:off x="3044952" y="12764"/>
              <a:ext cx="6099048" cy="0"/>
            </a:xfrm>
            <a:prstGeom prst="straightConnector1">
              <a:avLst/>
            </a:prstGeom>
            <a:noFill/>
            <a:ln w="50800" cap="flat" cmpd="sng">
              <a:solidFill>
                <a:srgbClr val="90152A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63" name="Google Shape;63;p14" descr="top-logo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4475" y="-4762"/>
            <a:ext cx="1724025" cy="979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evens Seal">
  <p:cSld name="Stevens Seal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786187" y="0"/>
            <a:ext cx="401835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5"/>
          <p:cNvSpPr txBox="1">
            <a:spLocks noGrp="1"/>
          </p:cNvSpPr>
          <p:nvPr>
            <p:ph type="body" idx="1"/>
          </p:nvPr>
        </p:nvSpPr>
        <p:spPr>
          <a:xfrm>
            <a:off x="115889" y="3673928"/>
            <a:ext cx="5008936" cy="942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body" idx="2"/>
          </p:nvPr>
        </p:nvSpPr>
        <p:spPr>
          <a:xfrm>
            <a:off x="123825" y="2651152"/>
            <a:ext cx="4993528" cy="903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Google Shape;68;p15"/>
          <p:cNvSpPr txBox="1">
            <a:spLocks noGrp="1"/>
          </p:cNvSpPr>
          <p:nvPr>
            <p:ph type="body" idx="3"/>
          </p:nvPr>
        </p:nvSpPr>
        <p:spPr>
          <a:xfrm>
            <a:off x="123825" y="1294279"/>
            <a:ext cx="5000999" cy="12366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grpSp>
        <p:nvGrpSpPr>
          <p:cNvPr id="69" name="Google Shape;69;p15"/>
          <p:cNvGrpSpPr/>
          <p:nvPr/>
        </p:nvGrpSpPr>
        <p:grpSpPr>
          <a:xfrm>
            <a:off x="0" y="9155"/>
            <a:ext cx="9144000" cy="418"/>
            <a:chOff x="0" y="12207"/>
            <a:chExt cx="9144000" cy="557"/>
          </a:xfrm>
        </p:grpSpPr>
        <p:cxnSp>
          <p:nvCxnSpPr>
            <p:cNvPr id="70" name="Google Shape;70;p15"/>
            <p:cNvCxnSpPr/>
            <p:nvPr/>
          </p:nvCxnSpPr>
          <p:spPr>
            <a:xfrm rot="10800000">
              <a:off x="0" y="12207"/>
              <a:ext cx="3044952" cy="0"/>
            </a:xfrm>
            <a:prstGeom prst="straightConnector1">
              <a:avLst/>
            </a:prstGeom>
            <a:noFill/>
            <a:ln w="50800" cap="flat" cmpd="sng">
              <a:solidFill>
                <a:srgbClr val="A5A5A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1" name="Google Shape;71;p15"/>
            <p:cNvCxnSpPr/>
            <p:nvPr/>
          </p:nvCxnSpPr>
          <p:spPr>
            <a:xfrm rot="10800000">
              <a:off x="3044952" y="12764"/>
              <a:ext cx="6099048" cy="0"/>
            </a:xfrm>
            <a:prstGeom prst="straightConnector1">
              <a:avLst/>
            </a:prstGeom>
            <a:noFill/>
            <a:ln w="50800" cap="flat" cmpd="sng">
              <a:solidFill>
                <a:srgbClr val="90152A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72" name="Google Shape;72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6066" y="-11206"/>
            <a:ext cx="1743075" cy="9906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3" name="Google Shape;73;p15"/>
          <p:cNvGrpSpPr/>
          <p:nvPr/>
        </p:nvGrpSpPr>
        <p:grpSpPr>
          <a:xfrm>
            <a:off x="0" y="4814516"/>
            <a:ext cx="9144000" cy="328984"/>
            <a:chOff x="0" y="4172975"/>
            <a:chExt cx="9144000" cy="438645"/>
          </a:xfrm>
        </p:grpSpPr>
        <p:cxnSp>
          <p:nvCxnSpPr>
            <p:cNvPr id="74" name="Google Shape;74;p15"/>
            <p:cNvCxnSpPr/>
            <p:nvPr/>
          </p:nvCxnSpPr>
          <p:spPr>
            <a:xfrm rot="10800000">
              <a:off x="0" y="4172975"/>
              <a:ext cx="3044952" cy="0"/>
            </a:xfrm>
            <a:prstGeom prst="straightConnector1">
              <a:avLst/>
            </a:prstGeom>
            <a:noFill/>
            <a:ln w="50800" cap="flat" cmpd="sng">
              <a:solidFill>
                <a:srgbClr val="DF702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5" name="Google Shape;75;p15"/>
            <p:cNvCxnSpPr/>
            <p:nvPr/>
          </p:nvCxnSpPr>
          <p:spPr>
            <a:xfrm rot="10800000">
              <a:off x="3044952" y="4173532"/>
              <a:ext cx="6099048" cy="0"/>
            </a:xfrm>
            <a:prstGeom prst="straightConnector1">
              <a:avLst/>
            </a:prstGeom>
            <a:noFill/>
            <a:ln w="50800" cap="flat" cmpd="sng">
              <a:solidFill>
                <a:srgbClr val="0F787D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76" name="Google Shape;76;p15"/>
            <p:cNvSpPr/>
            <p:nvPr/>
          </p:nvSpPr>
          <p:spPr>
            <a:xfrm>
              <a:off x="0" y="4200140"/>
              <a:ext cx="9144000" cy="41148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evens Clock">
  <p:cSld name="Stevens Clock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786187" y="0"/>
            <a:ext cx="401835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6"/>
          <p:cNvSpPr txBox="1">
            <a:spLocks noGrp="1"/>
          </p:cNvSpPr>
          <p:nvPr>
            <p:ph type="body" idx="1"/>
          </p:nvPr>
        </p:nvSpPr>
        <p:spPr>
          <a:xfrm>
            <a:off x="123825" y="2651152"/>
            <a:ext cx="4993528" cy="903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0" name="Google Shape;80;p16"/>
          <p:cNvSpPr txBox="1">
            <a:spLocks noGrp="1"/>
          </p:cNvSpPr>
          <p:nvPr>
            <p:ph type="body" idx="2"/>
          </p:nvPr>
        </p:nvSpPr>
        <p:spPr>
          <a:xfrm>
            <a:off x="123825" y="1294279"/>
            <a:ext cx="5000999" cy="12366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1" name="Google Shape;81;p16"/>
          <p:cNvSpPr txBox="1">
            <a:spLocks noGrp="1"/>
          </p:cNvSpPr>
          <p:nvPr>
            <p:ph type="body" idx="3"/>
          </p:nvPr>
        </p:nvSpPr>
        <p:spPr>
          <a:xfrm>
            <a:off x="115889" y="3673928"/>
            <a:ext cx="5008936" cy="942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grpSp>
        <p:nvGrpSpPr>
          <p:cNvPr id="82" name="Google Shape;82;p16"/>
          <p:cNvGrpSpPr/>
          <p:nvPr/>
        </p:nvGrpSpPr>
        <p:grpSpPr>
          <a:xfrm>
            <a:off x="0" y="4814516"/>
            <a:ext cx="9144000" cy="328984"/>
            <a:chOff x="0" y="4172975"/>
            <a:chExt cx="9144000" cy="438645"/>
          </a:xfrm>
        </p:grpSpPr>
        <p:cxnSp>
          <p:nvCxnSpPr>
            <p:cNvPr id="83" name="Google Shape;83;p16"/>
            <p:cNvCxnSpPr/>
            <p:nvPr/>
          </p:nvCxnSpPr>
          <p:spPr>
            <a:xfrm rot="10800000">
              <a:off x="0" y="4172975"/>
              <a:ext cx="3044952" cy="0"/>
            </a:xfrm>
            <a:prstGeom prst="straightConnector1">
              <a:avLst/>
            </a:prstGeom>
            <a:noFill/>
            <a:ln w="50800" cap="flat" cmpd="sng">
              <a:solidFill>
                <a:srgbClr val="DF702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" name="Google Shape;84;p16"/>
            <p:cNvCxnSpPr/>
            <p:nvPr/>
          </p:nvCxnSpPr>
          <p:spPr>
            <a:xfrm rot="10800000">
              <a:off x="3044952" y="4173532"/>
              <a:ext cx="6099048" cy="0"/>
            </a:xfrm>
            <a:prstGeom prst="straightConnector1">
              <a:avLst/>
            </a:prstGeom>
            <a:noFill/>
            <a:ln w="50800" cap="flat" cmpd="sng">
              <a:solidFill>
                <a:srgbClr val="0F787D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5" name="Google Shape;85;p16"/>
            <p:cNvSpPr/>
            <p:nvPr/>
          </p:nvSpPr>
          <p:spPr>
            <a:xfrm>
              <a:off x="0" y="4200140"/>
              <a:ext cx="9144000" cy="41148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6" name="Google Shape;86;p16"/>
          <p:cNvGrpSpPr/>
          <p:nvPr/>
        </p:nvGrpSpPr>
        <p:grpSpPr>
          <a:xfrm>
            <a:off x="0" y="9155"/>
            <a:ext cx="9144000" cy="418"/>
            <a:chOff x="0" y="12207"/>
            <a:chExt cx="9144000" cy="557"/>
          </a:xfrm>
        </p:grpSpPr>
        <p:cxnSp>
          <p:nvCxnSpPr>
            <p:cNvPr id="87" name="Google Shape;87;p16"/>
            <p:cNvCxnSpPr/>
            <p:nvPr/>
          </p:nvCxnSpPr>
          <p:spPr>
            <a:xfrm rot="10800000">
              <a:off x="0" y="12207"/>
              <a:ext cx="3044952" cy="0"/>
            </a:xfrm>
            <a:prstGeom prst="straightConnector1">
              <a:avLst/>
            </a:prstGeom>
            <a:noFill/>
            <a:ln w="50800" cap="flat" cmpd="sng">
              <a:solidFill>
                <a:srgbClr val="A5A5A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" name="Google Shape;88;p16"/>
            <p:cNvCxnSpPr/>
            <p:nvPr/>
          </p:nvCxnSpPr>
          <p:spPr>
            <a:xfrm rot="10800000">
              <a:off x="3044952" y="12764"/>
              <a:ext cx="6099048" cy="0"/>
            </a:xfrm>
            <a:prstGeom prst="straightConnector1">
              <a:avLst/>
            </a:prstGeom>
            <a:noFill/>
            <a:ln w="50800" cap="flat" cmpd="sng">
              <a:solidFill>
                <a:srgbClr val="90152A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89" name="Google Shape;89;p16" descr="top-logo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4475" y="-4762"/>
            <a:ext cx="1724025" cy="979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evens Fountain">
  <p:cSld name="Stevens Fountain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786187" y="0"/>
            <a:ext cx="401835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7"/>
          <p:cNvSpPr txBox="1">
            <a:spLocks noGrp="1"/>
          </p:cNvSpPr>
          <p:nvPr>
            <p:ph type="body" idx="1"/>
          </p:nvPr>
        </p:nvSpPr>
        <p:spPr>
          <a:xfrm>
            <a:off x="123825" y="2651152"/>
            <a:ext cx="4993528" cy="903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3" name="Google Shape;93;p17"/>
          <p:cNvSpPr txBox="1">
            <a:spLocks noGrp="1"/>
          </p:cNvSpPr>
          <p:nvPr>
            <p:ph type="body" idx="2"/>
          </p:nvPr>
        </p:nvSpPr>
        <p:spPr>
          <a:xfrm>
            <a:off x="123825" y="1294279"/>
            <a:ext cx="5000999" cy="12366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4" name="Google Shape;94;p17"/>
          <p:cNvSpPr txBox="1">
            <a:spLocks noGrp="1"/>
          </p:cNvSpPr>
          <p:nvPr>
            <p:ph type="body" idx="3"/>
          </p:nvPr>
        </p:nvSpPr>
        <p:spPr>
          <a:xfrm>
            <a:off x="115889" y="3673928"/>
            <a:ext cx="5008936" cy="942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grpSp>
        <p:nvGrpSpPr>
          <p:cNvPr id="95" name="Google Shape;95;p17"/>
          <p:cNvGrpSpPr/>
          <p:nvPr/>
        </p:nvGrpSpPr>
        <p:grpSpPr>
          <a:xfrm>
            <a:off x="0" y="4814516"/>
            <a:ext cx="9144000" cy="328984"/>
            <a:chOff x="0" y="4172975"/>
            <a:chExt cx="9144000" cy="438645"/>
          </a:xfrm>
        </p:grpSpPr>
        <p:cxnSp>
          <p:nvCxnSpPr>
            <p:cNvPr id="96" name="Google Shape;96;p17"/>
            <p:cNvCxnSpPr/>
            <p:nvPr/>
          </p:nvCxnSpPr>
          <p:spPr>
            <a:xfrm rot="10800000">
              <a:off x="0" y="4172975"/>
              <a:ext cx="3044952" cy="0"/>
            </a:xfrm>
            <a:prstGeom prst="straightConnector1">
              <a:avLst/>
            </a:prstGeom>
            <a:noFill/>
            <a:ln w="50800" cap="flat" cmpd="sng">
              <a:solidFill>
                <a:srgbClr val="DF702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" name="Google Shape;97;p17"/>
            <p:cNvCxnSpPr/>
            <p:nvPr/>
          </p:nvCxnSpPr>
          <p:spPr>
            <a:xfrm rot="10800000">
              <a:off x="3044952" y="4173532"/>
              <a:ext cx="6099048" cy="0"/>
            </a:xfrm>
            <a:prstGeom prst="straightConnector1">
              <a:avLst/>
            </a:prstGeom>
            <a:noFill/>
            <a:ln w="50800" cap="flat" cmpd="sng">
              <a:solidFill>
                <a:srgbClr val="0F787D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8" name="Google Shape;98;p17"/>
            <p:cNvSpPr/>
            <p:nvPr/>
          </p:nvSpPr>
          <p:spPr>
            <a:xfrm>
              <a:off x="0" y="4200140"/>
              <a:ext cx="9144000" cy="41148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9" name="Google Shape;99;p17"/>
          <p:cNvGrpSpPr/>
          <p:nvPr/>
        </p:nvGrpSpPr>
        <p:grpSpPr>
          <a:xfrm>
            <a:off x="0" y="9155"/>
            <a:ext cx="9144000" cy="418"/>
            <a:chOff x="0" y="12207"/>
            <a:chExt cx="9144000" cy="557"/>
          </a:xfrm>
        </p:grpSpPr>
        <p:cxnSp>
          <p:nvCxnSpPr>
            <p:cNvPr id="100" name="Google Shape;100;p17"/>
            <p:cNvCxnSpPr/>
            <p:nvPr/>
          </p:nvCxnSpPr>
          <p:spPr>
            <a:xfrm rot="10800000">
              <a:off x="0" y="12207"/>
              <a:ext cx="3044952" cy="0"/>
            </a:xfrm>
            <a:prstGeom prst="straightConnector1">
              <a:avLst/>
            </a:prstGeom>
            <a:noFill/>
            <a:ln w="50800" cap="flat" cmpd="sng">
              <a:solidFill>
                <a:srgbClr val="A5A5A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" name="Google Shape;101;p17"/>
            <p:cNvCxnSpPr/>
            <p:nvPr/>
          </p:nvCxnSpPr>
          <p:spPr>
            <a:xfrm rot="10800000">
              <a:off x="3044952" y="12764"/>
              <a:ext cx="6099048" cy="0"/>
            </a:xfrm>
            <a:prstGeom prst="straightConnector1">
              <a:avLst/>
            </a:prstGeom>
            <a:noFill/>
            <a:ln w="50800" cap="flat" cmpd="sng">
              <a:solidFill>
                <a:srgbClr val="90152A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02" name="Google Shape;102;p17" descr="top-logo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4475" y="-4762"/>
            <a:ext cx="1724025" cy="979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rchbearer">
  <p:cSld name="Torchbearer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786187" y="0"/>
            <a:ext cx="401835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8"/>
          <p:cNvSpPr txBox="1">
            <a:spLocks noGrp="1"/>
          </p:cNvSpPr>
          <p:nvPr>
            <p:ph type="body" idx="1"/>
          </p:nvPr>
        </p:nvSpPr>
        <p:spPr>
          <a:xfrm>
            <a:off x="123825" y="2651152"/>
            <a:ext cx="4993528" cy="903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6" name="Google Shape;106;p18"/>
          <p:cNvSpPr txBox="1">
            <a:spLocks noGrp="1"/>
          </p:cNvSpPr>
          <p:nvPr>
            <p:ph type="body" idx="2"/>
          </p:nvPr>
        </p:nvSpPr>
        <p:spPr>
          <a:xfrm>
            <a:off x="123825" y="1294279"/>
            <a:ext cx="5000999" cy="12366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7" name="Google Shape;107;p18"/>
          <p:cNvSpPr txBox="1">
            <a:spLocks noGrp="1"/>
          </p:cNvSpPr>
          <p:nvPr>
            <p:ph type="body" idx="3"/>
          </p:nvPr>
        </p:nvSpPr>
        <p:spPr>
          <a:xfrm>
            <a:off x="115889" y="3673928"/>
            <a:ext cx="5008936" cy="942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grpSp>
        <p:nvGrpSpPr>
          <p:cNvPr id="108" name="Google Shape;108;p18"/>
          <p:cNvGrpSpPr/>
          <p:nvPr/>
        </p:nvGrpSpPr>
        <p:grpSpPr>
          <a:xfrm>
            <a:off x="0" y="4814516"/>
            <a:ext cx="9144000" cy="328984"/>
            <a:chOff x="0" y="4172975"/>
            <a:chExt cx="9144000" cy="438645"/>
          </a:xfrm>
        </p:grpSpPr>
        <p:cxnSp>
          <p:nvCxnSpPr>
            <p:cNvPr id="109" name="Google Shape;109;p18"/>
            <p:cNvCxnSpPr/>
            <p:nvPr/>
          </p:nvCxnSpPr>
          <p:spPr>
            <a:xfrm rot="10800000">
              <a:off x="0" y="4172975"/>
              <a:ext cx="3044952" cy="0"/>
            </a:xfrm>
            <a:prstGeom prst="straightConnector1">
              <a:avLst/>
            </a:prstGeom>
            <a:noFill/>
            <a:ln w="50800" cap="flat" cmpd="sng">
              <a:solidFill>
                <a:srgbClr val="DF702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10" name="Google Shape;110;p18"/>
            <p:cNvCxnSpPr/>
            <p:nvPr/>
          </p:nvCxnSpPr>
          <p:spPr>
            <a:xfrm rot="10800000">
              <a:off x="3044952" y="4173532"/>
              <a:ext cx="6099048" cy="0"/>
            </a:xfrm>
            <a:prstGeom prst="straightConnector1">
              <a:avLst/>
            </a:prstGeom>
            <a:noFill/>
            <a:ln w="50800" cap="flat" cmpd="sng">
              <a:solidFill>
                <a:srgbClr val="0F787D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11" name="Google Shape;111;p18"/>
            <p:cNvSpPr/>
            <p:nvPr/>
          </p:nvSpPr>
          <p:spPr>
            <a:xfrm>
              <a:off x="0" y="4200140"/>
              <a:ext cx="9144000" cy="41148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2" name="Google Shape;112;p18"/>
          <p:cNvGrpSpPr/>
          <p:nvPr/>
        </p:nvGrpSpPr>
        <p:grpSpPr>
          <a:xfrm>
            <a:off x="0" y="9155"/>
            <a:ext cx="9144000" cy="418"/>
            <a:chOff x="0" y="12207"/>
            <a:chExt cx="9144000" cy="557"/>
          </a:xfrm>
        </p:grpSpPr>
        <p:cxnSp>
          <p:nvCxnSpPr>
            <p:cNvPr id="113" name="Google Shape;113;p18"/>
            <p:cNvCxnSpPr/>
            <p:nvPr/>
          </p:nvCxnSpPr>
          <p:spPr>
            <a:xfrm rot="10800000">
              <a:off x="0" y="12207"/>
              <a:ext cx="3044952" cy="0"/>
            </a:xfrm>
            <a:prstGeom prst="straightConnector1">
              <a:avLst/>
            </a:prstGeom>
            <a:noFill/>
            <a:ln w="50800" cap="flat" cmpd="sng">
              <a:solidFill>
                <a:srgbClr val="A5A5A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14" name="Google Shape;114;p18"/>
            <p:cNvCxnSpPr/>
            <p:nvPr/>
          </p:nvCxnSpPr>
          <p:spPr>
            <a:xfrm rot="10800000">
              <a:off x="3044952" y="12764"/>
              <a:ext cx="6099048" cy="0"/>
            </a:xfrm>
            <a:prstGeom prst="straightConnector1">
              <a:avLst/>
            </a:prstGeom>
            <a:noFill/>
            <a:ln w="50800" cap="flat" cmpd="sng">
              <a:solidFill>
                <a:srgbClr val="90152A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15" name="Google Shape;115;p18" descr="top-logo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4475" y="-4762"/>
            <a:ext cx="1724025" cy="979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udents with NYC skyline">
  <p:cSld name="Students with NYC skyline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786187" y="0"/>
            <a:ext cx="401835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9"/>
          <p:cNvSpPr txBox="1">
            <a:spLocks noGrp="1"/>
          </p:cNvSpPr>
          <p:nvPr>
            <p:ph type="body" idx="1"/>
          </p:nvPr>
        </p:nvSpPr>
        <p:spPr>
          <a:xfrm>
            <a:off x="115889" y="3673928"/>
            <a:ext cx="5008936" cy="942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9" name="Google Shape;119;p19"/>
          <p:cNvSpPr txBox="1">
            <a:spLocks noGrp="1"/>
          </p:cNvSpPr>
          <p:nvPr>
            <p:ph type="body" idx="2"/>
          </p:nvPr>
        </p:nvSpPr>
        <p:spPr>
          <a:xfrm>
            <a:off x="123825" y="2651152"/>
            <a:ext cx="4993528" cy="903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0" name="Google Shape;120;p19"/>
          <p:cNvSpPr txBox="1">
            <a:spLocks noGrp="1"/>
          </p:cNvSpPr>
          <p:nvPr>
            <p:ph type="body" idx="3"/>
          </p:nvPr>
        </p:nvSpPr>
        <p:spPr>
          <a:xfrm>
            <a:off x="123825" y="1294279"/>
            <a:ext cx="5000999" cy="12366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grpSp>
        <p:nvGrpSpPr>
          <p:cNvPr id="121" name="Google Shape;121;p19"/>
          <p:cNvGrpSpPr/>
          <p:nvPr/>
        </p:nvGrpSpPr>
        <p:grpSpPr>
          <a:xfrm>
            <a:off x="0" y="4814516"/>
            <a:ext cx="9144000" cy="328984"/>
            <a:chOff x="0" y="4172975"/>
            <a:chExt cx="9144000" cy="438645"/>
          </a:xfrm>
        </p:grpSpPr>
        <p:cxnSp>
          <p:nvCxnSpPr>
            <p:cNvPr id="122" name="Google Shape;122;p19"/>
            <p:cNvCxnSpPr/>
            <p:nvPr/>
          </p:nvCxnSpPr>
          <p:spPr>
            <a:xfrm rot="10800000">
              <a:off x="0" y="4172975"/>
              <a:ext cx="3044952" cy="0"/>
            </a:xfrm>
            <a:prstGeom prst="straightConnector1">
              <a:avLst/>
            </a:prstGeom>
            <a:noFill/>
            <a:ln w="50800" cap="flat" cmpd="sng">
              <a:solidFill>
                <a:srgbClr val="DF702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3" name="Google Shape;123;p19"/>
            <p:cNvCxnSpPr/>
            <p:nvPr/>
          </p:nvCxnSpPr>
          <p:spPr>
            <a:xfrm rot="10800000">
              <a:off x="3044952" y="4173532"/>
              <a:ext cx="6099048" cy="0"/>
            </a:xfrm>
            <a:prstGeom prst="straightConnector1">
              <a:avLst/>
            </a:prstGeom>
            <a:noFill/>
            <a:ln w="50800" cap="flat" cmpd="sng">
              <a:solidFill>
                <a:srgbClr val="0F787D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24" name="Google Shape;124;p19"/>
            <p:cNvSpPr/>
            <p:nvPr/>
          </p:nvSpPr>
          <p:spPr>
            <a:xfrm>
              <a:off x="0" y="4200140"/>
              <a:ext cx="9144000" cy="41148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5" name="Google Shape;125;p19"/>
          <p:cNvGrpSpPr/>
          <p:nvPr/>
        </p:nvGrpSpPr>
        <p:grpSpPr>
          <a:xfrm>
            <a:off x="0" y="9155"/>
            <a:ext cx="9144000" cy="418"/>
            <a:chOff x="0" y="12207"/>
            <a:chExt cx="9144000" cy="557"/>
          </a:xfrm>
        </p:grpSpPr>
        <p:cxnSp>
          <p:nvCxnSpPr>
            <p:cNvPr id="126" name="Google Shape;126;p19"/>
            <p:cNvCxnSpPr/>
            <p:nvPr/>
          </p:nvCxnSpPr>
          <p:spPr>
            <a:xfrm rot="10800000">
              <a:off x="0" y="12207"/>
              <a:ext cx="3044952" cy="0"/>
            </a:xfrm>
            <a:prstGeom prst="straightConnector1">
              <a:avLst/>
            </a:prstGeom>
            <a:noFill/>
            <a:ln w="50800" cap="flat" cmpd="sng">
              <a:solidFill>
                <a:srgbClr val="A5A5A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7" name="Google Shape;127;p19"/>
            <p:cNvCxnSpPr/>
            <p:nvPr/>
          </p:nvCxnSpPr>
          <p:spPr>
            <a:xfrm rot="10800000">
              <a:off x="3044952" y="12764"/>
              <a:ext cx="6099048" cy="0"/>
            </a:xfrm>
            <a:prstGeom prst="straightConnector1">
              <a:avLst/>
            </a:prstGeom>
            <a:noFill/>
            <a:ln w="50800" cap="flat" cmpd="sng">
              <a:solidFill>
                <a:srgbClr val="90152A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28" name="Google Shape;128;p19" descr="top-logo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4475" y="-4762"/>
            <a:ext cx="1724025" cy="979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dwin A Stevens Hall">
  <p:cSld name="Edwin A Stevens Hall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786187" y="0"/>
            <a:ext cx="401835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0"/>
          <p:cNvSpPr txBox="1">
            <a:spLocks noGrp="1"/>
          </p:cNvSpPr>
          <p:nvPr>
            <p:ph type="body" idx="1"/>
          </p:nvPr>
        </p:nvSpPr>
        <p:spPr>
          <a:xfrm>
            <a:off x="123825" y="2651152"/>
            <a:ext cx="4993528" cy="903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2" name="Google Shape;132;p20"/>
          <p:cNvSpPr txBox="1">
            <a:spLocks noGrp="1"/>
          </p:cNvSpPr>
          <p:nvPr>
            <p:ph type="body" idx="2"/>
          </p:nvPr>
        </p:nvSpPr>
        <p:spPr>
          <a:xfrm>
            <a:off x="123825" y="1294279"/>
            <a:ext cx="5000999" cy="12366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3" name="Google Shape;133;p20"/>
          <p:cNvSpPr txBox="1">
            <a:spLocks noGrp="1"/>
          </p:cNvSpPr>
          <p:nvPr>
            <p:ph type="body" idx="3"/>
          </p:nvPr>
        </p:nvSpPr>
        <p:spPr>
          <a:xfrm>
            <a:off x="115889" y="3673928"/>
            <a:ext cx="5008936" cy="942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grpSp>
        <p:nvGrpSpPr>
          <p:cNvPr id="134" name="Google Shape;134;p20"/>
          <p:cNvGrpSpPr/>
          <p:nvPr/>
        </p:nvGrpSpPr>
        <p:grpSpPr>
          <a:xfrm>
            <a:off x="0" y="4814516"/>
            <a:ext cx="9144000" cy="328984"/>
            <a:chOff x="0" y="4172975"/>
            <a:chExt cx="9144000" cy="438645"/>
          </a:xfrm>
        </p:grpSpPr>
        <p:cxnSp>
          <p:nvCxnSpPr>
            <p:cNvPr id="135" name="Google Shape;135;p20"/>
            <p:cNvCxnSpPr/>
            <p:nvPr/>
          </p:nvCxnSpPr>
          <p:spPr>
            <a:xfrm rot="10800000">
              <a:off x="0" y="4172975"/>
              <a:ext cx="3044952" cy="0"/>
            </a:xfrm>
            <a:prstGeom prst="straightConnector1">
              <a:avLst/>
            </a:prstGeom>
            <a:noFill/>
            <a:ln w="50800" cap="flat" cmpd="sng">
              <a:solidFill>
                <a:srgbClr val="DF702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36" name="Google Shape;136;p20"/>
            <p:cNvCxnSpPr/>
            <p:nvPr/>
          </p:nvCxnSpPr>
          <p:spPr>
            <a:xfrm rot="10800000">
              <a:off x="3044952" y="4173532"/>
              <a:ext cx="6099048" cy="0"/>
            </a:xfrm>
            <a:prstGeom prst="straightConnector1">
              <a:avLst/>
            </a:prstGeom>
            <a:noFill/>
            <a:ln w="50800" cap="flat" cmpd="sng">
              <a:solidFill>
                <a:srgbClr val="0F787D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37" name="Google Shape;137;p20"/>
            <p:cNvSpPr/>
            <p:nvPr/>
          </p:nvSpPr>
          <p:spPr>
            <a:xfrm>
              <a:off x="0" y="4200140"/>
              <a:ext cx="9144000" cy="41148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8" name="Google Shape;138;p20"/>
          <p:cNvGrpSpPr/>
          <p:nvPr/>
        </p:nvGrpSpPr>
        <p:grpSpPr>
          <a:xfrm>
            <a:off x="0" y="9155"/>
            <a:ext cx="9144000" cy="418"/>
            <a:chOff x="0" y="12207"/>
            <a:chExt cx="9144000" cy="557"/>
          </a:xfrm>
        </p:grpSpPr>
        <p:cxnSp>
          <p:nvCxnSpPr>
            <p:cNvPr id="139" name="Google Shape;139;p20"/>
            <p:cNvCxnSpPr/>
            <p:nvPr/>
          </p:nvCxnSpPr>
          <p:spPr>
            <a:xfrm rot="10800000">
              <a:off x="0" y="12207"/>
              <a:ext cx="3044952" cy="0"/>
            </a:xfrm>
            <a:prstGeom prst="straightConnector1">
              <a:avLst/>
            </a:prstGeom>
            <a:noFill/>
            <a:ln w="50800" cap="flat" cmpd="sng">
              <a:solidFill>
                <a:srgbClr val="A5A5A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40" name="Google Shape;140;p20"/>
            <p:cNvCxnSpPr/>
            <p:nvPr/>
          </p:nvCxnSpPr>
          <p:spPr>
            <a:xfrm rot="10800000">
              <a:off x="3044952" y="12764"/>
              <a:ext cx="6099048" cy="0"/>
            </a:xfrm>
            <a:prstGeom prst="straightConnector1">
              <a:avLst/>
            </a:prstGeom>
            <a:noFill/>
            <a:ln w="50800" cap="flat" cmpd="sng">
              <a:solidFill>
                <a:srgbClr val="90152A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41" name="Google Shape;141;p20" descr="top-logo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4475" y="-4762"/>
            <a:ext cx="1724025" cy="979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mpus Aerial">
  <p:cSld name="Campus Aerial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786187" y="0"/>
            <a:ext cx="401835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1"/>
          <p:cNvSpPr txBox="1">
            <a:spLocks noGrp="1"/>
          </p:cNvSpPr>
          <p:nvPr>
            <p:ph type="body" idx="1"/>
          </p:nvPr>
        </p:nvSpPr>
        <p:spPr>
          <a:xfrm>
            <a:off x="115889" y="3673928"/>
            <a:ext cx="5008936" cy="942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5" name="Google Shape;145;p21"/>
          <p:cNvSpPr txBox="1">
            <a:spLocks noGrp="1"/>
          </p:cNvSpPr>
          <p:nvPr>
            <p:ph type="body" idx="2"/>
          </p:nvPr>
        </p:nvSpPr>
        <p:spPr>
          <a:xfrm>
            <a:off x="123825" y="2651152"/>
            <a:ext cx="4993528" cy="903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6" name="Google Shape;146;p21"/>
          <p:cNvSpPr txBox="1">
            <a:spLocks noGrp="1"/>
          </p:cNvSpPr>
          <p:nvPr>
            <p:ph type="body" idx="3"/>
          </p:nvPr>
        </p:nvSpPr>
        <p:spPr>
          <a:xfrm>
            <a:off x="123825" y="1294279"/>
            <a:ext cx="5000999" cy="12366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grpSp>
        <p:nvGrpSpPr>
          <p:cNvPr id="147" name="Google Shape;147;p21"/>
          <p:cNvGrpSpPr/>
          <p:nvPr/>
        </p:nvGrpSpPr>
        <p:grpSpPr>
          <a:xfrm>
            <a:off x="0" y="4814516"/>
            <a:ext cx="9144000" cy="328984"/>
            <a:chOff x="0" y="4172975"/>
            <a:chExt cx="9144000" cy="438645"/>
          </a:xfrm>
        </p:grpSpPr>
        <p:cxnSp>
          <p:nvCxnSpPr>
            <p:cNvPr id="148" name="Google Shape;148;p21"/>
            <p:cNvCxnSpPr/>
            <p:nvPr/>
          </p:nvCxnSpPr>
          <p:spPr>
            <a:xfrm rot="10800000">
              <a:off x="0" y="4172975"/>
              <a:ext cx="3044952" cy="0"/>
            </a:xfrm>
            <a:prstGeom prst="straightConnector1">
              <a:avLst/>
            </a:prstGeom>
            <a:noFill/>
            <a:ln w="50800" cap="flat" cmpd="sng">
              <a:solidFill>
                <a:srgbClr val="DF702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49" name="Google Shape;149;p21"/>
            <p:cNvCxnSpPr/>
            <p:nvPr/>
          </p:nvCxnSpPr>
          <p:spPr>
            <a:xfrm rot="10800000">
              <a:off x="3044952" y="4173532"/>
              <a:ext cx="6099048" cy="0"/>
            </a:xfrm>
            <a:prstGeom prst="straightConnector1">
              <a:avLst/>
            </a:prstGeom>
            <a:noFill/>
            <a:ln w="50800" cap="flat" cmpd="sng">
              <a:solidFill>
                <a:srgbClr val="0F787D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50" name="Google Shape;150;p21"/>
            <p:cNvSpPr/>
            <p:nvPr/>
          </p:nvSpPr>
          <p:spPr>
            <a:xfrm>
              <a:off x="0" y="4200140"/>
              <a:ext cx="9144000" cy="41148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1" name="Google Shape;151;p21"/>
          <p:cNvGrpSpPr/>
          <p:nvPr/>
        </p:nvGrpSpPr>
        <p:grpSpPr>
          <a:xfrm>
            <a:off x="0" y="9155"/>
            <a:ext cx="9144000" cy="418"/>
            <a:chOff x="0" y="12207"/>
            <a:chExt cx="9144000" cy="557"/>
          </a:xfrm>
        </p:grpSpPr>
        <p:cxnSp>
          <p:nvCxnSpPr>
            <p:cNvPr id="152" name="Google Shape;152;p21"/>
            <p:cNvCxnSpPr/>
            <p:nvPr/>
          </p:nvCxnSpPr>
          <p:spPr>
            <a:xfrm rot="10800000">
              <a:off x="0" y="12207"/>
              <a:ext cx="3044952" cy="0"/>
            </a:xfrm>
            <a:prstGeom prst="straightConnector1">
              <a:avLst/>
            </a:prstGeom>
            <a:noFill/>
            <a:ln w="50800" cap="flat" cmpd="sng">
              <a:solidFill>
                <a:srgbClr val="A5A5A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53" name="Google Shape;153;p21"/>
            <p:cNvCxnSpPr/>
            <p:nvPr/>
          </p:nvCxnSpPr>
          <p:spPr>
            <a:xfrm rot="10800000">
              <a:off x="3044952" y="12764"/>
              <a:ext cx="6099048" cy="0"/>
            </a:xfrm>
            <a:prstGeom prst="straightConnector1">
              <a:avLst/>
            </a:prstGeom>
            <a:noFill/>
            <a:ln w="50800" cap="flat" cmpd="sng">
              <a:solidFill>
                <a:srgbClr val="90152A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54" name="Google Shape;154;p21" descr="top-logo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4475" y="-4762"/>
            <a:ext cx="1724025" cy="979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head w/ Bullets">
  <p:cSld name="Subhead w/ Bullets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3"/>
          <p:cNvSpPr txBox="1">
            <a:spLocks noGrp="1"/>
          </p:cNvSpPr>
          <p:nvPr>
            <p:ph type="body" idx="1"/>
          </p:nvPr>
        </p:nvSpPr>
        <p:spPr>
          <a:xfrm>
            <a:off x="227013" y="1282013"/>
            <a:ext cx="8691562" cy="32884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21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21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7" name="Google Shape;167;p23"/>
          <p:cNvSpPr txBox="1">
            <a:spLocks noGrp="1"/>
          </p:cNvSpPr>
          <p:nvPr>
            <p:ph type="sldNum" idx="12"/>
          </p:nvPr>
        </p:nvSpPr>
        <p:spPr>
          <a:xfrm>
            <a:off x="8546351" y="4845705"/>
            <a:ext cx="476623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8" name="Google Shape;168;p23"/>
          <p:cNvSpPr txBox="1">
            <a:spLocks noGrp="1"/>
          </p:cNvSpPr>
          <p:nvPr>
            <p:ph type="title"/>
          </p:nvPr>
        </p:nvSpPr>
        <p:spPr>
          <a:xfrm>
            <a:off x="227013" y="313765"/>
            <a:ext cx="7303340" cy="4018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69" name="Google Shape;169;p23"/>
          <p:cNvSpPr txBox="1">
            <a:spLocks noGrp="1"/>
          </p:cNvSpPr>
          <p:nvPr>
            <p:ph type="body" idx="2"/>
          </p:nvPr>
        </p:nvSpPr>
        <p:spPr>
          <a:xfrm>
            <a:off x="227013" y="754577"/>
            <a:ext cx="8691562" cy="306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68300" algn="l" rtl="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sz="2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head w/ No Bullets">
  <p:cSld name="Subhead w/ No Bullets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5"/>
          <p:cNvSpPr txBox="1">
            <a:spLocks noGrp="1"/>
          </p:cNvSpPr>
          <p:nvPr>
            <p:ph type="body" idx="1"/>
          </p:nvPr>
        </p:nvSpPr>
        <p:spPr>
          <a:xfrm>
            <a:off x="227013" y="1282013"/>
            <a:ext cx="8691562" cy="32884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8" name="Google Shape;178;p25"/>
          <p:cNvSpPr txBox="1">
            <a:spLocks noGrp="1"/>
          </p:cNvSpPr>
          <p:nvPr>
            <p:ph type="title"/>
          </p:nvPr>
        </p:nvSpPr>
        <p:spPr>
          <a:xfrm>
            <a:off x="227013" y="313765"/>
            <a:ext cx="7303340" cy="4018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79" name="Google Shape;179;p25"/>
          <p:cNvSpPr txBox="1">
            <a:spLocks noGrp="1"/>
          </p:cNvSpPr>
          <p:nvPr>
            <p:ph type="sldNum" idx="12"/>
          </p:nvPr>
        </p:nvSpPr>
        <p:spPr>
          <a:xfrm>
            <a:off x="8546351" y="4845705"/>
            <a:ext cx="476623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0" name="Google Shape;180;p25"/>
          <p:cNvSpPr txBox="1">
            <a:spLocks noGrp="1"/>
          </p:cNvSpPr>
          <p:nvPr>
            <p:ph type="body" idx="2"/>
          </p:nvPr>
        </p:nvSpPr>
        <p:spPr>
          <a:xfrm>
            <a:off x="227013" y="754577"/>
            <a:ext cx="8691562" cy="306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68300" algn="l" rtl="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sz="2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head w/ No Bullets 2 col">
  <p:cSld name="Subhead w/ No Bullets 2 col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6"/>
          <p:cNvSpPr txBox="1">
            <a:spLocks noGrp="1"/>
          </p:cNvSpPr>
          <p:nvPr>
            <p:ph type="sldNum" idx="12"/>
          </p:nvPr>
        </p:nvSpPr>
        <p:spPr>
          <a:xfrm>
            <a:off x="8546351" y="4845705"/>
            <a:ext cx="476623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3" name="Google Shape;183;p26"/>
          <p:cNvSpPr txBox="1">
            <a:spLocks noGrp="1"/>
          </p:cNvSpPr>
          <p:nvPr>
            <p:ph type="body" idx="1"/>
          </p:nvPr>
        </p:nvSpPr>
        <p:spPr>
          <a:xfrm>
            <a:off x="227013" y="1282013"/>
            <a:ext cx="4214555" cy="32884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4" name="Google Shape;184;p26"/>
          <p:cNvSpPr txBox="1">
            <a:spLocks noGrp="1"/>
          </p:cNvSpPr>
          <p:nvPr>
            <p:ph type="title"/>
          </p:nvPr>
        </p:nvSpPr>
        <p:spPr>
          <a:xfrm>
            <a:off x="227013" y="313765"/>
            <a:ext cx="7303340" cy="4018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85" name="Google Shape;185;p26"/>
          <p:cNvSpPr txBox="1">
            <a:spLocks noGrp="1"/>
          </p:cNvSpPr>
          <p:nvPr>
            <p:ph type="body" idx="2"/>
          </p:nvPr>
        </p:nvSpPr>
        <p:spPr>
          <a:xfrm>
            <a:off x="227013" y="754577"/>
            <a:ext cx="8691562" cy="306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68300" algn="l" rtl="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sz="2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6" name="Google Shape;186;p26"/>
          <p:cNvSpPr txBox="1">
            <a:spLocks noGrp="1"/>
          </p:cNvSpPr>
          <p:nvPr>
            <p:ph type="body" idx="3"/>
          </p:nvPr>
        </p:nvSpPr>
        <p:spPr>
          <a:xfrm>
            <a:off x="4620526" y="1282013"/>
            <a:ext cx="4269473" cy="32884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with no Subhead">
  <p:cSld name="Title with no Subhead"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7"/>
          <p:cNvSpPr txBox="1">
            <a:spLocks noGrp="1"/>
          </p:cNvSpPr>
          <p:nvPr>
            <p:ph type="sldNum" idx="12"/>
          </p:nvPr>
        </p:nvSpPr>
        <p:spPr>
          <a:xfrm>
            <a:off x="8546351" y="4845705"/>
            <a:ext cx="476623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9" name="Google Shape;189;p27"/>
          <p:cNvSpPr txBox="1">
            <a:spLocks noGrp="1"/>
          </p:cNvSpPr>
          <p:nvPr>
            <p:ph type="body" idx="1"/>
          </p:nvPr>
        </p:nvSpPr>
        <p:spPr>
          <a:xfrm>
            <a:off x="227013" y="834082"/>
            <a:ext cx="8691562" cy="3736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0" name="Google Shape;190;p27"/>
          <p:cNvSpPr txBox="1">
            <a:spLocks noGrp="1"/>
          </p:cNvSpPr>
          <p:nvPr>
            <p:ph type="title"/>
          </p:nvPr>
        </p:nvSpPr>
        <p:spPr>
          <a:xfrm>
            <a:off x="227013" y="313765"/>
            <a:ext cx="7303340" cy="4018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with no Subhead 2 col">
  <p:cSld name="Title with no Subhead 2 col"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8"/>
          <p:cNvSpPr txBox="1">
            <a:spLocks noGrp="1"/>
          </p:cNvSpPr>
          <p:nvPr>
            <p:ph type="sldNum" idx="12"/>
          </p:nvPr>
        </p:nvSpPr>
        <p:spPr>
          <a:xfrm>
            <a:off x="8546351" y="4845705"/>
            <a:ext cx="476623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3" name="Google Shape;193;p28"/>
          <p:cNvSpPr txBox="1">
            <a:spLocks noGrp="1"/>
          </p:cNvSpPr>
          <p:nvPr>
            <p:ph type="body" idx="1"/>
          </p:nvPr>
        </p:nvSpPr>
        <p:spPr>
          <a:xfrm>
            <a:off x="227013" y="834082"/>
            <a:ext cx="4248879" cy="3736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4" name="Google Shape;194;p28"/>
          <p:cNvSpPr txBox="1">
            <a:spLocks noGrp="1"/>
          </p:cNvSpPr>
          <p:nvPr>
            <p:ph type="title"/>
          </p:nvPr>
        </p:nvSpPr>
        <p:spPr>
          <a:xfrm>
            <a:off x="227013" y="313765"/>
            <a:ext cx="7303340" cy="4018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95" name="Google Shape;195;p28"/>
          <p:cNvSpPr txBox="1">
            <a:spLocks noGrp="1"/>
          </p:cNvSpPr>
          <p:nvPr>
            <p:ph type="body" idx="2"/>
          </p:nvPr>
        </p:nvSpPr>
        <p:spPr>
          <a:xfrm>
            <a:off x="4661715" y="834082"/>
            <a:ext cx="4248879" cy="3736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losing Slide">
  <p:cSld name="Closing Slide"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8" name="Google Shape;198;p30"/>
          <p:cNvGrpSpPr/>
          <p:nvPr/>
        </p:nvGrpSpPr>
        <p:grpSpPr>
          <a:xfrm>
            <a:off x="0" y="3933833"/>
            <a:ext cx="9144000" cy="1209667"/>
            <a:chOff x="-1276426" y="5245111"/>
            <a:chExt cx="9144000" cy="1612889"/>
          </a:xfrm>
        </p:grpSpPr>
        <p:cxnSp>
          <p:nvCxnSpPr>
            <p:cNvPr id="199" name="Google Shape;199;p30"/>
            <p:cNvCxnSpPr/>
            <p:nvPr/>
          </p:nvCxnSpPr>
          <p:spPr>
            <a:xfrm>
              <a:off x="4822622" y="5245111"/>
              <a:ext cx="3044952" cy="0"/>
            </a:xfrm>
            <a:prstGeom prst="straightConnector1">
              <a:avLst/>
            </a:prstGeom>
            <a:noFill/>
            <a:ln w="50800" cap="flat" cmpd="sng">
              <a:solidFill>
                <a:srgbClr val="DF702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00" name="Google Shape;200;p30"/>
            <p:cNvCxnSpPr/>
            <p:nvPr/>
          </p:nvCxnSpPr>
          <p:spPr>
            <a:xfrm>
              <a:off x="-1276426" y="5245668"/>
              <a:ext cx="6099048" cy="0"/>
            </a:xfrm>
            <a:prstGeom prst="straightConnector1">
              <a:avLst/>
            </a:prstGeom>
            <a:noFill/>
            <a:ln w="50800" cap="flat" cmpd="sng">
              <a:solidFill>
                <a:srgbClr val="0F787D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01" name="Google Shape;201;p30"/>
            <p:cNvSpPr/>
            <p:nvPr/>
          </p:nvSpPr>
          <p:spPr>
            <a:xfrm>
              <a:off x="-1276426" y="5272276"/>
              <a:ext cx="9144000" cy="1585724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2" name="Google Shape;202;p30"/>
          <p:cNvSpPr txBox="1">
            <a:spLocks noGrp="1"/>
          </p:cNvSpPr>
          <p:nvPr>
            <p:ph type="subTitle" idx="1"/>
          </p:nvPr>
        </p:nvSpPr>
        <p:spPr>
          <a:xfrm>
            <a:off x="1371600" y="3930704"/>
            <a:ext cx="6400800" cy="973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203" name="Google Shape;203;p30" descr="Stevens-Secondary-PMSColor-R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805428" y="508803"/>
            <a:ext cx="2658223" cy="22710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52800" y="3197996"/>
            <a:ext cx="1828800" cy="276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9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slideLayout" Target="../slideLayouts/slideLayout22.xml"/><Relationship Id="rId7" Type="http://schemas.openxmlformats.org/officeDocument/2006/relationships/image" Target="../media/image11.png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24.xml"/><Relationship Id="rId4" Type="http://schemas.openxmlformats.org/officeDocument/2006/relationships/slideLayout" Target="../slideLayouts/slideLayout23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6" name="Google Shape;156;p22"/>
          <p:cNvCxnSpPr/>
          <p:nvPr/>
        </p:nvCxnSpPr>
        <p:spPr>
          <a:xfrm>
            <a:off x="6099048" y="4814516"/>
            <a:ext cx="3044952" cy="0"/>
          </a:xfrm>
          <a:prstGeom prst="straightConnector1">
            <a:avLst/>
          </a:prstGeom>
          <a:noFill/>
          <a:ln w="50800" cap="flat" cmpd="sng">
            <a:solidFill>
              <a:srgbClr val="DF7023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7" name="Google Shape;157;p22"/>
          <p:cNvCxnSpPr/>
          <p:nvPr/>
        </p:nvCxnSpPr>
        <p:spPr>
          <a:xfrm>
            <a:off x="0" y="4814934"/>
            <a:ext cx="6099048" cy="0"/>
          </a:xfrm>
          <a:prstGeom prst="straightConnector1">
            <a:avLst/>
          </a:prstGeom>
          <a:noFill/>
          <a:ln w="50800" cap="flat" cmpd="sng">
            <a:solidFill>
              <a:srgbClr val="0F787D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58" name="Google Shape;158;p22"/>
          <p:cNvSpPr/>
          <p:nvPr/>
        </p:nvSpPr>
        <p:spPr>
          <a:xfrm>
            <a:off x="0" y="4834890"/>
            <a:ext cx="9144000" cy="30861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9" name="Google Shape;159;p2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391150" y="4938713"/>
            <a:ext cx="2200275" cy="9525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2"/>
          <p:cNvSpPr txBox="1">
            <a:spLocks noGrp="1"/>
          </p:cNvSpPr>
          <p:nvPr>
            <p:ph type="sldNum" idx="12"/>
          </p:nvPr>
        </p:nvSpPr>
        <p:spPr>
          <a:xfrm>
            <a:off x="8546351" y="4845705"/>
            <a:ext cx="476623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11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buNone/>
              <a:defRPr sz="11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buNone/>
              <a:defRPr sz="11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buNone/>
              <a:defRPr sz="11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buNone/>
              <a:defRPr sz="11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spcBef>
                <a:spcPts val="0"/>
              </a:spcBef>
              <a:buNone/>
              <a:defRPr sz="11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spcBef>
                <a:spcPts val="0"/>
              </a:spcBef>
              <a:buNone/>
              <a:defRPr sz="11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spcBef>
                <a:spcPts val="0"/>
              </a:spcBef>
              <a:buNone/>
              <a:defRPr sz="11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spcBef>
                <a:spcPts val="0"/>
              </a:spcBef>
              <a:buNone/>
              <a:defRPr sz="11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61" name="Google Shape;161;p22"/>
          <p:cNvGrpSpPr/>
          <p:nvPr/>
        </p:nvGrpSpPr>
        <p:grpSpPr>
          <a:xfrm>
            <a:off x="0" y="0"/>
            <a:ext cx="9144000" cy="696620"/>
            <a:chOff x="0" y="0"/>
            <a:chExt cx="9144000" cy="928827"/>
          </a:xfrm>
        </p:grpSpPr>
        <p:cxnSp>
          <p:nvCxnSpPr>
            <p:cNvPr id="162" name="Google Shape;162;p22"/>
            <p:cNvCxnSpPr/>
            <p:nvPr/>
          </p:nvCxnSpPr>
          <p:spPr>
            <a:xfrm>
              <a:off x="6099048" y="26122"/>
              <a:ext cx="3044952" cy="0"/>
            </a:xfrm>
            <a:prstGeom prst="straightConnector1">
              <a:avLst/>
            </a:prstGeom>
            <a:noFill/>
            <a:ln w="50800" cap="flat" cmpd="sng">
              <a:solidFill>
                <a:srgbClr val="A5A5A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63" name="Google Shape;163;p22"/>
            <p:cNvCxnSpPr/>
            <p:nvPr/>
          </p:nvCxnSpPr>
          <p:spPr>
            <a:xfrm>
              <a:off x="0" y="26679"/>
              <a:ext cx="6099048" cy="0"/>
            </a:xfrm>
            <a:prstGeom prst="straightConnector1">
              <a:avLst/>
            </a:prstGeom>
            <a:noFill/>
            <a:ln w="50800" cap="flat" cmpd="sng">
              <a:solidFill>
                <a:srgbClr val="90152A"/>
              </a:solidFill>
              <a:prstDash val="solid"/>
              <a:round/>
              <a:headEnd type="none" w="sm" len="sm"/>
              <a:tailEnd type="none" w="sm" len="sm"/>
            </a:ln>
          </p:spPr>
        </p:cxnSp>
        <p:pic>
          <p:nvPicPr>
            <p:cNvPr id="164" name="Google Shape;164;p22"/>
            <p:cNvPicPr preferRelativeResize="0"/>
            <p:nvPr/>
          </p:nvPicPr>
          <p:blipFill rotWithShape="1">
            <a:blip r:embed="rId8">
              <a:alphaModFix/>
            </a:blip>
            <a:srcRect t="13018" r="68665"/>
            <a:stretch/>
          </p:blipFill>
          <p:spPr>
            <a:xfrm>
              <a:off x="8323018" y="0"/>
              <a:ext cx="588774" cy="92882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7" r:id="rId1"/>
    <p:sldLayoutId id="2147483669" r:id="rId2"/>
    <p:sldLayoutId id="2147483670" r:id="rId3"/>
    <p:sldLayoutId id="2147483671" r:id="rId4"/>
    <p:sldLayoutId id="2147483672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73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1"/>
          <p:cNvSpPr txBox="1">
            <a:spLocks noGrp="1"/>
          </p:cNvSpPr>
          <p:nvPr>
            <p:ph type="body" idx="2"/>
          </p:nvPr>
        </p:nvSpPr>
        <p:spPr>
          <a:xfrm>
            <a:off x="123825" y="1294279"/>
            <a:ext cx="5362575" cy="1227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</a:pPr>
            <a:r>
              <a:rPr lang="en" sz="2800" b="0" dirty="0"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Production Planning and Scheduling system  Analytics using Tableau and P</a:t>
            </a:r>
            <a:r>
              <a:rPr lang="en-US" altLang="zh-CN" sz="2800" b="0" dirty="0" err="1"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ython</a:t>
            </a:r>
            <a:r>
              <a:rPr lang="en" sz="2800" b="0" dirty="0"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 – MGT 809B</a:t>
            </a:r>
            <a:endParaRPr dirty="0"/>
          </a:p>
        </p:txBody>
      </p:sp>
      <p:sp>
        <p:nvSpPr>
          <p:cNvPr id="211" name="Google Shape;211;p31"/>
          <p:cNvSpPr txBox="1">
            <a:spLocks noGrp="1"/>
          </p:cNvSpPr>
          <p:nvPr>
            <p:ph type="body" idx="3"/>
          </p:nvPr>
        </p:nvSpPr>
        <p:spPr>
          <a:xfrm>
            <a:off x="183134" y="2571750"/>
            <a:ext cx="4388865" cy="16304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 i="1" dirty="0"/>
              <a:t>Jianxiang Zhai</a:t>
            </a:r>
            <a:endParaRPr i="1" dirty="0"/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 i="1" dirty="0"/>
              <a:t>Apoorv Akhouri</a:t>
            </a:r>
            <a:endParaRPr i="1" dirty="0"/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 i="1" dirty="0"/>
              <a:t>Business Intelligence &amp; Analytics</a:t>
            </a:r>
            <a:endParaRPr i="1" dirty="0"/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 i="1" dirty="0"/>
              <a:t>School of business</a:t>
            </a: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 i="1" dirty="0"/>
              <a:t>Under the guidence of Prof. </a:t>
            </a:r>
            <a:r>
              <a:rPr lang="en-US" altLang="zh-CN" i="1" dirty="0"/>
              <a:t>Alkiviadis Vazacopoulos</a:t>
            </a:r>
            <a:endParaRPr lang="en" i="1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0"/>
          <p:cNvSpPr txBox="1">
            <a:spLocks noGrp="1"/>
          </p:cNvSpPr>
          <p:nvPr>
            <p:ph type="body" idx="1"/>
          </p:nvPr>
        </p:nvSpPr>
        <p:spPr>
          <a:xfrm>
            <a:off x="5090024" y="1289425"/>
            <a:ext cx="3828600" cy="3288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" dirty="0"/>
              <a:t>The dryer performance is rated based on Actual dry quantity / Yield percentage. </a:t>
            </a:r>
            <a:endParaRPr dirty="0"/>
          </a:p>
          <a:p>
            <a:pPr marL="0" lvl="0" indent="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i="1" dirty="0">
                <a:highlight>
                  <a:srgbClr val="FFFF00"/>
                </a:highlight>
              </a:rPr>
              <a:t>Insight:  The company can look directly to a divided/balanced dryer about the  working times for a high rated customer item number, and low rated also</a:t>
            </a:r>
            <a:r>
              <a:rPr lang="en" dirty="0">
                <a:highlight>
                  <a:srgbClr val="FFFF00"/>
                </a:highlight>
              </a:rPr>
              <a:t>.</a:t>
            </a:r>
            <a:endParaRPr dirty="0">
              <a:highlight>
                <a:srgbClr val="FFFF00"/>
              </a:highlight>
            </a:endParaRPr>
          </a:p>
          <a:p>
            <a:pPr marL="0" lvl="0" indent="0" algn="l" rtl="0">
              <a:spcBef>
                <a:spcPts val="1100"/>
              </a:spcBef>
              <a:spcAft>
                <a:spcPts val="1200"/>
              </a:spcAft>
              <a:buNone/>
            </a:pPr>
            <a:endParaRPr dirty="0"/>
          </a:p>
        </p:txBody>
      </p:sp>
      <p:sp>
        <p:nvSpPr>
          <p:cNvPr id="294" name="Google Shape;294;p40"/>
          <p:cNvSpPr txBox="1">
            <a:spLocks noGrp="1"/>
          </p:cNvSpPr>
          <p:nvPr>
            <p:ph type="title"/>
          </p:nvPr>
        </p:nvSpPr>
        <p:spPr>
          <a:xfrm>
            <a:off x="227013" y="313765"/>
            <a:ext cx="7303200" cy="402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Dryer performance</a:t>
            </a:r>
            <a:endParaRPr/>
          </a:p>
        </p:txBody>
      </p:sp>
      <p:sp>
        <p:nvSpPr>
          <p:cNvPr id="295" name="Google Shape;295;p40"/>
          <p:cNvSpPr txBox="1">
            <a:spLocks noGrp="1"/>
          </p:cNvSpPr>
          <p:nvPr>
            <p:ph type="body" idx="2"/>
          </p:nvPr>
        </p:nvSpPr>
        <p:spPr>
          <a:xfrm>
            <a:off x="227013" y="754577"/>
            <a:ext cx="8691600" cy="30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/>
              <a:t>Data visualization</a:t>
            </a:r>
            <a:endParaRPr i="1" dirty="0"/>
          </a:p>
        </p:txBody>
      </p:sp>
      <p:pic>
        <p:nvPicPr>
          <p:cNvPr id="296" name="Google Shape;29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200" y="1375802"/>
            <a:ext cx="4785225" cy="27967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1"/>
          <p:cNvSpPr txBox="1">
            <a:spLocks noGrp="1"/>
          </p:cNvSpPr>
          <p:nvPr>
            <p:ph type="body" idx="1"/>
          </p:nvPr>
        </p:nvSpPr>
        <p:spPr>
          <a:xfrm>
            <a:off x="227024" y="1282025"/>
            <a:ext cx="3073800" cy="3288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Heatmap explains what connection might be observed between these attributes.</a:t>
            </a:r>
            <a:endParaRPr dirty="0"/>
          </a:p>
          <a:p>
            <a:pPr marL="0" lvl="0" indent="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 err="1"/>
              <a:t>DownTime</a:t>
            </a:r>
            <a:r>
              <a:rPr lang="en" dirty="0"/>
              <a:t> &amp; </a:t>
            </a:r>
            <a:r>
              <a:rPr lang="en" dirty="0" err="1"/>
              <a:t>CleanTime</a:t>
            </a:r>
            <a:r>
              <a:rPr lang="en" dirty="0"/>
              <a:t> seem to show the characteristics of being independent factors which are influenced by none of the other attributes. They are fixed processes which show no pattern &amp; thus no correlation with the other attributes.</a:t>
            </a:r>
            <a:endParaRPr dirty="0"/>
          </a:p>
          <a:p>
            <a:pPr marL="0" lvl="0" indent="0" algn="l" rtl="0">
              <a:spcBef>
                <a:spcPts val="1100"/>
              </a:spcBef>
              <a:spcAft>
                <a:spcPts val="1200"/>
              </a:spcAft>
              <a:buNone/>
            </a:pPr>
            <a:endParaRPr dirty="0"/>
          </a:p>
        </p:txBody>
      </p:sp>
      <p:sp>
        <p:nvSpPr>
          <p:cNvPr id="302" name="Google Shape;302;p41"/>
          <p:cNvSpPr txBox="1">
            <a:spLocks noGrp="1"/>
          </p:cNvSpPr>
          <p:nvPr>
            <p:ph type="title"/>
          </p:nvPr>
        </p:nvSpPr>
        <p:spPr>
          <a:xfrm>
            <a:off x="227013" y="313765"/>
            <a:ext cx="7303200" cy="402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Correlation Heatmap</a:t>
            </a:r>
            <a:endParaRPr/>
          </a:p>
        </p:txBody>
      </p:sp>
      <p:sp>
        <p:nvSpPr>
          <p:cNvPr id="303" name="Google Shape;303;p41"/>
          <p:cNvSpPr txBox="1">
            <a:spLocks noGrp="1"/>
          </p:cNvSpPr>
          <p:nvPr>
            <p:ph type="body" idx="2"/>
          </p:nvPr>
        </p:nvSpPr>
        <p:spPr>
          <a:xfrm>
            <a:off x="227013" y="754577"/>
            <a:ext cx="8691600" cy="30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Python processing</a:t>
            </a:r>
            <a:endParaRPr/>
          </a:p>
        </p:txBody>
      </p:sp>
      <p:pic>
        <p:nvPicPr>
          <p:cNvPr id="304" name="Google Shape;304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0249" y="1227777"/>
            <a:ext cx="5538375" cy="2297215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41"/>
          <p:cNvSpPr txBox="1"/>
          <p:nvPr/>
        </p:nvSpPr>
        <p:spPr>
          <a:xfrm>
            <a:off x="3544950" y="3692950"/>
            <a:ext cx="5254500" cy="13162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100"/>
              </a:spcBef>
              <a:spcAft>
                <a:spcPts val="11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dirty="0">
                <a:solidFill>
                  <a:schemeClr val="dk1"/>
                </a:solidFill>
                <a:highlight>
                  <a:srgbClr val="FFFF00"/>
                </a:highlight>
              </a:rPr>
              <a:t>Although, </a:t>
            </a:r>
            <a:r>
              <a:rPr lang="en" sz="1600" dirty="0" err="1">
                <a:solidFill>
                  <a:schemeClr val="dk1"/>
                </a:solidFill>
                <a:highlight>
                  <a:srgbClr val="FFFF00"/>
                </a:highlight>
              </a:rPr>
              <a:t>TotalRunTime</a:t>
            </a:r>
            <a:r>
              <a:rPr lang="en" sz="1600" dirty="0">
                <a:solidFill>
                  <a:schemeClr val="dk1"/>
                </a:solidFill>
                <a:highlight>
                  <a:srgbClr val="FFFF00"/>
                </a:highlight>
              </a:rPr>
              <a:t> is seen to be most affected by </a:t>
            </a:r>
            <a:r>
              <a:rPr lang="en" sz="1600" dirty="0" err="1">
                <a:solidFill>
                  <a:schemeClr val="dk1"/>
                </a:solidFill>
                <a:highlight>
                  <a:srgbClr val="FFFF00"/>
                </a:highlight>
              </a:rPr>
              <a:t>DryingTime</a:t>
            </a:r>
            <a:r>
              <a:rPr lang="en" sz="1600" dirty="0">
                <a:solidFill>
                  <a:schemeClr val="dk1"/>
                </a:solidFill>
                <a:highlight>
                  <a:srgbClr val="FFFF00"/>
                </a:highlight>
              </a:rPr>
              <a:t> &amp; also </a:t>
            </a:r>
            <a:r>
              <a:rPr lang="en" sz="1600" dirty="0" err="1">
                <a:solidFill>
                  <a:schemeClr val="dk1"/>
                </a:solidFill>
                <a:highlight>
                  <a:srgbClr val="FFFF00"/>
                </a:highlight>
              </a:rPr>
              <a:t>ttlBatches</a:t>
            </a:r>
            <a:r>
              <a:rPr lang="en" sz="1600" dirty="0">
                <a:solidFill>
                  <a:schemeClr val="dk1"/>
                </a:solidFill>
                <a:highlight>
                  <a:srgbClr val="FFFF00"/>
                </a:highlight>
              </a:rPr>
              <a:t> (Total Number of Batches) up to a certain extent.</a:t>
            </a:r>
            <a:endParaRPr dirty="0">
              <a:highlight>
                <a:srgbClr val="FFFF00"/>
              </a:highlight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2"/>
          <p:cNvSpPr txBox="1">
            <a:spLocks noGrp="1"/>
          </p:cNvSpPr>
          <p:nvPr>
            <p:ph type="body" idx="1"/>
          </p:nvPr>
        </p:nvSpPr>
        <p:spPr>
          <a:xfrm>
            <a:off x="123063" y="2508850"/>
            <a:ext cx="3591300" cy="216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29845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SzPts val="1100"/>
              <a:buChar char="•"/>
            </a:pPr>
            <a:r>
              <a:rPr lang="en" sz="1100"/>
              <a:t>Clustering by K-Prototype</a:t>
            </a:r>
            <a:endParaRPr sz="1100"/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•"/>
            </a:pPr>
            <a:r>
              <a:rPr lang="en" sz="1100"/>
              <a:t>This DataFrame is converted to a numpy array.</a:t>
            </a:r>
            <a:endParaRPr sz="1100"/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•"/>
            </a:pPr>
            <a:r>
              <a:rPr lang="en" sz="1100"/>
              <a:t>We instruct our K-Prototype to set up 4 clusters &amp; run it for 50 iterations.</a:t>
            </a:r>
            <a:endParaRPr sz="1100" i="1"/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•"/>
            </a:pPr>
            <a:r>
              <a:rPr lang="en" sz="1100"/>
              <a:t>We then passed our numpy array to a fit &amp; predict method offered by the K-Prototype algorithm.</a:t>
            </a:r>
            <a:endParaRPr sz="110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•"/>
            </a:pPr>
            <a:r>
              <a:rPr lang="en" sz="1100"/>
              <a:t>As instructed, K-prototype forms 4 clusters named 0, 1, 2, 3 &amp; assigns each to each row of data.</a:t>
            </a:r>
            <a:endParaRPr/>
          </a:p>
        </p:txBody>
      </p:sp>
      <p:sp>
        <p:nvSpPr>
          <p:cNvPr id="311" name="Google Shape;311;p42"/>
          <p:cNvSpPr txBox="1">
            <a:spLocks noGrp="1"/>
          </p:cNvSpPr>
          <p:nvPr>
            <p:ph type="title"/>
          </p:nvPr>
        </p:nvSpPr>
        <p:spPr>
          <a:xfrm>
            <a:off x="227013" y="313765"/>
            <a:ext cx="7303200" cy="402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Clustering</a:t>
            </a:r>
            <a:endParaRPr/>
          </a:p>
        </p:txBody>
      </p:sp>
      <p:sp>
        <p:nvSpPr>
          <p:cNvPr id="312" name="Google Shape;312;p42"/>
          <p:cNvSpPr txBox="1">
            <a:spLocks noGrp="1"/>
          </p:cNvSpPr>
          <p:nvPr>
            <p:ph type="body" idx="2"/>
          </p:nvPr>
        </p:nvSpPr>
        <p:spPr>
          <a:xfrm>
            <a:off x="227013" y="754577"/>
            <a:ext cx="8691600" cy="30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Python processing</a:t>
            </a:r>
            <a:endParaRPr/>
          </a:p>
        </p:txBody>
      </p:sp>
      <p:pic>
        <p:nvPicPr>
          <p:cNvPr id="313" name="Google Shape;31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1395" y="1458065"/>
            <a:ext cx="2714625" cy="89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28132" y="1669052"/>
            <a:ext cx="2600325" cy="154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18275" y="1669050"/>
            <a:ext cx="2609850" cy="154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18275" y="3212100"/>
            <a:ext cx="2609850" cy="154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4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423350" y="3212100"/>
            <a:ext cx="2609850" cy="1543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3"/>
          <p:cNvSpPr txBox="1">
            <a:spLocks noGrp="1"/>
          </p:cNvSpPr>
          <p:nvPr>
            <p:ph type="body" idx="1"/>
          </p:nvPr>
        </p:nvSpPr>
        <p:spPr>
          <a:xfrm>
            <a:off x="227025" y="3509175"/>
            <a:ext cx="4102500" cy="1212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alibri"/>
                <a:ea typeface="Calibri"/>
                <a:cs typeface="Calibri"/>
                <a:sym typeface="Calibri"/>
              </a:rPr>
              <a:t>We can notice that our lowest cluster i.e., 0 – 2.8k ActualDryQty has its centroid closer to zero. 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latin typeface="Calibri"/>
                <a:ea typeface="Calibri"/>
                <a:cs typeface="Calibri"/>
                <a:sym typeface="Calibri"/>
              </a:rPr>
              <a:t>We can say that we will see more values in this cluster closer to the lower whisker. Something similar can be said about our second cluster i.e., 2.9k – 7.7k ActualDryQty. Meanwhile, we notice that our third &amp; fourth clusters seem to be quite well distributed.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1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3" name="Google Shape;323;p43"/>
          <p:cNvSpPr txBox="1">
            <a:spLocks noGrp="1"/>
          </p:cNvSpPr>
          <p:nvPr>
            <p:ph type="title"/>
          </p:nvPr>
        </p:nvSpPr>
        <p:spPr>
          <a:xfrm>
            <a:off x="227013" y="313765"/>
            <a:ext cx="7303200" cy="402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Clustering visualization</a:t>
            </a:r>
            <a:endParaRPr/>
          </a:p>
        </p:txBody>
      </p:sp>
      <p:sp>
        <p:nvSpPr>
          <p:cNvPr id="324" name="Google Shape;324;p43"/>
          <p:cNvSpPr txBox="1">
            <a:spLocks noGrp="1"/>
          </p:cNvSpPr>
          <p:nvPr>
            <p:ph type="body" idx="2"/>
          </p:nvPr>
        </p:nvSpPr>
        <p:spPr>
          <a:xfrm>
            <a:off x="227013" y="754577"/>
            <a:ext cx="8691600" cy="30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Python processing</a:t>
            </a:r>
            <a:endParaRPr/>
          </a:p>
        </p:txBody>
      </p:sp>
      <p:pic>
        <p:nvPicPr>
          <p:cNvPr id="325" name="Google Shape;325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9704" y="1210445"/>
            <a:ext cx="4239396" cy="247348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6650" y="1256175"/>
            <a:ext cx="3143250" cy="2057400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43"/>
          <p:cNvSpPr txBox="1"/>
          <p:nvPr/>
        </p:nvSpPr>
        <p:spPr>
          <a:xfrm>
            <a:off x="4408944" y="3437992"/>
            <a:ext cx="4329300" cy="163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100"/>
              </a:spcBef>
              <a:spcAft>
                <a:spcPts val="11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comparison is re-modeled on Tableau to provide the company a template where they can filter out years, months, dryers &amp; production line according to their requirements &amp; understand the characteristics the data is trying to show. Later we can use these 4 clusters for DEA so we can obtain an Efficiency Frontier that other dryers can look at for better processing.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44"/>
          <p:cNvSpPr txBox="1">
            <a:spLocks noGrp="1"/>
          </p:cNvSpPr>
          <p:nvPr>
            <p:ph type="title"/>
          </p:nvPr>
        </p:nvSpPr>
        <p:spPr>
          <a:xfrm>
            <a:off x="227013" y="313765"/>
            <a:ext cx="7303200" cy="402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</a:t>
            </a:r>
            <a:endParaRPr/>
          </a:p>
        </p:txBody>
      </p:sp>
      <p:sp>
        <p:nvSpPr>
          <p:cNvPr id="333" name="Google Shape;333;p44"/>
          <p:cNvSpPr/>
          <p:nvPr/>
        </p:nvSpPr>
        <p:spPr>
          <a:xfrm>
            <a:off x="608950" y="1044700"/>
            <a:ext cx="3335700" cy="1723200"/>
          </a:xfrm>
          <a:prstGeom prst="rect">
            <a:avLst/>
          </a:prstGeom>
          <a:solidFill>
            <a:srgbClr val="FFD966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100"/>
              </a:spcBef>
              <a:spcAft>
                <a:spcPts val="1100"/>
              </a:spcAft>
              <a:buNone/>
            </a:pPr>
            <a:r>
              <a:rPr lang="en" sz="1100" dirty="0"/>
              <a:t>Our strategy is to restrict the time scope to a specific scale and use control variable to analyze the batch processing.</a:t>
            </a:r>
            <a:endParaRPr dirty="0"/>
          </a:p>
        </p:txBody>
      </p:sp>
      <p:sp>
        <p:nvSpPr>
          <p:cNvPr id="334" name="Google Shape;334;p44"/>
          <p:cNvSpPr/>
          <p:nvPr/>
        </p:nvSpPr>
        <p:spPr>
          <a:xfrm>
            <a:off x="4964900" y="2767900"/>
            <a:ext cx="3335700" cy="1723200"/>
          </a:xfrm>
          <a:prstGeom prst="rect">
            <a:avLst/>
          </a:prstGeom>
          <a:solidFill>
            <a:srgbClr val="A61C00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100"/>
              </a:spcBef>
              <a:spcAft>
                <a:spcPts val="1100"/>
              </a:spcAft>
              <a:buNone/>
            </a:pPr>
            <a:r>
              <a:rPr lang="en" sz="1100">
                <a:solidFill>
                  <a:srgbClr val="FFFFFF"/>
                </a:solidFill>
              </a:rPr>
              <a:t>Simultaneously, we use clustering to gain a deeper understanding of the operations &amp; how the dryers, process times, yield &amp; rate react to different drying quantities.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35" name="Google Shape;335;p44"/>
          <p:cNvSpPr/>
          <p:nvPr/>
        </p:nvSpPr>
        <p:spPr>
          <a:xfrm rot="5400000">
            <a:off x="4116900" y="1691100"/>
            <a:ext cx="910200" cy="851100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375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" name="Google Shape;336;p44"/>
          <p:cNvSpPr/>
          <p:nvPr/>
        </p:nvSpPr>
        <p:spPr>
          <a:xfrm rot="-5400000">
            <a:off x="3915100" y="2968400"/>
            <a:ext cx="910200" cy="851100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375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45"/>
          <p:cNvSpPr txBox="1">
            <a:spLocks noGrp="1"/>
          </p:cNvSpPr>
          <p:nvPr>
            <p:ph type="subTitle" idx="1"/>
          </p:nvPr>
        </p:nvSpPr>
        <p:spPr>
          <a:xfrm>
            <a:off x="1371600" y="4169709"/>
            <a:ext cx="6400800" cy="973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</a:pPr>
            <a:r>
              <a:rPr lang="en" sz="2400" b="1" dirty="0"/>
              <a:t>Thank you</a:t>
            </a:r>
          </a:p>
          <a:p>
            <a:r>
              <a:rPr lang="en-US" altLang="zh-CN" sz="2400" b="1" dirty="0"/>
              <a:t>Any questions?</a:t>
            </a:r>
            <a:endParaRPr lang="zh-CN" altLang="en-US" sz="2400" b="1" dirty="0"/>
          </a:p>
          <a:p>
            <a:pPr marL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</a:pPr>
            <a:endParaRPr sz="2400" b="1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2"/>
          <p:cNvSpPr txBox="1">
            <a:spLocks noGrp="1"/>
          </p:cNvSpPr>
          <p:nvPr>
            <p:ph type="body" idx="1"/>
          </p:nvPr>
        </p:nvSpPr>
        <p:spPr>
          <a:xfrm>
            <a:off x="227025" y="1282025"/>
            <a:ext cx="4576200" cy="32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184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" sz="2400" dirty="0">
                <a:latin typeface="Calibri"/>
                <a:ea typeface="Calibri"/>
                <a:cs typeface="Calibri"/>
                <a:sym typeface="Calibri"/>
              </a:rPr>
              <a:t>   Our group’s responsibility is to develop a V</a:t>
            </a:r>
            <a:r>
              <a:rPr lang="en-US" altLang="zh-CN" sz="2400" dirty="0" err="1">
                <a:latin typeface="Calibri"/>
                <a:ea typeface="Calibri"/>
                <a:cs typeface="Calibri"/>
                <a:sym typeface="Calibri"/>
              </a:rPr>
              <a:t>isualization</a:t>
            </a:r>
            <a:r>
              <a:rPr lang="en-US" altLang="zh-CN" sz="2400" dirty="0">
                <a:latin typeface="Calibri"/>
                <a:ea typeface="Calibri"/>
                <a:cs typeface="Calibri"/>
                <a:sym typeface="Calibri"/>
              </a:rPr>
              <a:t> and machine learning tool to study </a:t>
            </a:r>
            <a:r>
              <a:rPr lang="en" altLang="zh-CN" sz="2400" dirty="0">
                <a:latin typeface="Calibri"/>
                <a:ea typeface="Calibri"/>
                <a:cs typeface="Calibri"/>
                <a:sym typeface="Calibri"/>
              </a:rPr>
              <a:t>Spray-Tek’s</a:t>
            </a:r>
            <a:r>
              <a:rPr lang="en" sz="2400" dirty="0">
                <a:latin typeface="Calibri"/>
                <a:ea typeface="Calibri"/>
                <a:cs typeface="Calibri"/>
                <a:sym typeface="Calibri"/>
              </a:rPr>
              <a:t> current Scheduling system.</a:t>
            </a:r>
            <a:endParaRPr sz="2900" dirty="0"/>
          </a:p>
        </p:txBody>
      </p:sp>
      <p:sp>
        <p:nvSpPr>
          <p:cNvPr id="217" name="Google Shape;217;p32"/>
          <p:cNvSpPr txBox="1">
            <a:spLocks noGrp="1"/>
          </p:cNvSpPr>
          <p:nvPr>
            <p:ph type="sldNum" idx="12"/>
          </p:nvPr>
        </p:nvSpPr>
        <p:spPr>
          <a:xfrm>
            <a:off x="8546351" y="4845705"/>
            <a:ext cx="476623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218" name="Google Shape;218;p32"/>
          <p:cNvSpPr txBox="1">
            <a:spLocks noGrp="1"/>
          </p:cNvSpPr>
          <p:nvPr>
            <p:ph type="title"/>
          </p:nvPr>
        </p:nvSpPr>
        <p:spPr>
          <a:xfrm>
            <a:off x="227013" y="313765"/>
            <a:ext cx="7303340" cy="4018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"/>
              <a:t>Overview</a:t>
            </a:r>
            <a:endParaRPr/>
          </a:p>
        </p:txBody>
      </p:sp>
      <p:pic>
        <p:nvPicPr>
          <p:cNvPr id="219" name="Google Shape;21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3225" y="908274"/>
            <a:ext cx="4035975" cy="33269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3"/>
          <p:cNvSpPr txBox="1">
            <a:spLocks noGrp="1"/>
          </p:cNvSpPr>
          <p:nvPr>
            <p:ph type="body" idx="1"/>
          </p:nvPr>
        </p:nvSpPr>
        <p:spPr>
          <a:xfrm>
            <a:off x="1803000" y="1296825"/>
            <a:ext cx="5538000" cy="3288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746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Char char="•"/>
            </a:pPr>
            <a:r>
              <a:rPr lang="en" sz="1800" dirty="0"/>
              <a:t>The company has 10 dryers. The performance of three process time is unbalanced among them.</a:t>
            </a:r>
          </a:p>
          <a:p>
            <a:pPr marL="457200" lvl="0" indent="-3746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Char char="•"/>
            </a:pPr>
            <a:r>
              <a:rPr lang="en" sz="1800" dirty="0"/>
              <a:t>Some of the customer items are splitted into batches.</a:t>
            </a:r>
            <a:endParaRPr sz="1800" dirty="0"/>
          </a:p>
          <a:p>
            <a:pPr marL="457200" lvl="0" indent="-3746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Char char="•"/>
            </a:pPr>
            <a:r>
              <a:rPr lang="en" sz="1800" dirty="0"/>
              <a:t>Drying quantity needs to be further analyzed to understand other attributes more clearly.</a:t>
            </a:r>
            <a:endParaRPr sz="1900" dirty="0"/>
          </a:p>
        </p:txBody>
      </p:sp>
      <p:sp>
        <p:nvSpPr>
          <p:cNvPr id="225" name="Google Shape;225;p33"/>
          <p:cNvSpPr txBox="1">
            <a:spLocks noGrp="1"/>
          </p:cNvSpPr>
          <p:nvPr>
            <p:ph type="title"/>
          </p:nvPr>
        </p:nvSpPr>
        <p:spPr>
          <a:xfrm>
            <a:off x="227013" y="313765"/>
            <a:ext cx="7303200" cy="402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statement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4"/>
          <p:cNvSpPr txBox="1">
            <a:spLocks noGrp="1"/>
          </p:cNvSpPr>
          <p:nvPr>
            <p:ph type="body" idx="1"/>
          </p:nvPr>
        </p:nvSpPr>
        <p:spPr>
          <a:xfrm>
            <a:off x="2415075" y="4004712"/>
            <a:ext cx="4376100" cy="470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/>
              <a:t>Dashboards of tableau are  interactive and using the filters filter conditions can provide insights.</a:t>
            </a:r>
            <a:endParaRPr sz="1100"/>
          </a:p>
          <a:p>
            <a:pPr marL="0" lvl="0" indent="0" algn="l" rtl="0">
              <a:lnSpc>
                <a:spcPct val="100000"/>
              </a:lnSpc>
              <a:spcBef>
                <a:spcPts val="180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232" name="Google Shape;232;p34"/>
          <p:cNvSpPr txBox="1">
            <a:spLocks noGrp="1"/>
          </p:cNvSpPr>
          <p:nvPr>
            <p:ph type="title"/>
          </p:nvPr>
        </p:nvSpPr>
        <p:spPr>
          <a:xfrm>
            <a:off x="227013" y="313765"/>
            <a:ext cx="7303200" cy="402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Potential solutions /Tools</a:t>
            </a:r>
            <a:endParaRPr/>
          </a:p>
        </p:txBody>
      </p:sp>
      <p:sp>
        <p:nvSpPr>
          <p:cNvPr id="233" name="Google Shape;233;p34"/>
          <p:cNvSpPr txBox="1">
            <a:spLocks noGrp="1"/>
          </p:cNvSpPr>
          <p:nvPr>
            <p:ph type="body" idx="2"/>
          </p:nvPr>
        </p:nvSpPr>
        <p:spPr>
          <a:xfrm>
            <a:off x="227013" y="754577"/>
            <a:ext cx="8691600" cy="30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-228600" algn="l" rtl="0">
              <a:spcBef>
                <a:spcPts val="1800"/>
              </a:spcBef>
              <a:spcAft>
                <a:spcPts val="1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/>
              <a:t>             </a:t>
            </a:r>
            <a:r>
              <a:rPr lang="en" sz="1100" b="1"/>
              <a:t>Tool used: Python, Tableau</a:t>
            </a:r>
            <a:endParaRPr b="1"/>
          </a:p>
        </p:txBody>
      </p:sp>
      <p:sp>
        <p:nvSpPr>
          <p:cNvPr id="234" name="Google Shape;234;p34"/>
          <p:cNvSpPr/>
          <p:nvPr/>
        </p:nvSpPr>
        <p:spPr>
          <a:xfrm>
            <a:off x="4720774" y="1012995"/>
            <a:ext cx="3308100" cy="3039300"/>
          </a:xfrm>
          <a:prstGeom prst="rect">
            <a:avLst/>
          </a:prstGeom>
          <a:solidFill>
            <a:srgbClr val="A61C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</a:rPr>
              <a:t>Python</a:t>
            </a:r>
            <a:endParaRPr dirty="0">
              <a:solidFill>
                <a:srgbClr val="FFFFFF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rgbClr val="FFFFFF"/>
              </a:buClr>
              <a:buSzPts val="1400"/>
              <a:buAutoNum type="arabicPeriod"/>
            </a:pPr>
            <a:r>
              <a:rPr lang="en" sz="1100" dirty="0">
                <a:solidFill>
                  <a:srgbClr val="FFFFFF"/>
                </a:solidFill>
              </a:rPr>
              <a:t>Data EDA</a:t>
            </a:r>
            <a:endParaRPr sz="1100" dirty="0">
              <a:solidFill>
                <a:srgbClr val="FFFFFF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AutoNum type="arabicPeriod"/>
            </a:pPr>
            <a:r>
              <a:rPr lang="en" sz="1100" dirty="0">
                <a:solidFill>
                  <a:srgbClr val="FFFFFF"/>
                </a:solidFill>
              </a:rPr>
              <a:t>Use total work time / yield percentage as KPI to rate each dryer.</a:t>
            </a:r>
            <a:endParaRPr sz="1100" dirty="0">
              <a:solidFill>
                <a:srgbClr val="FFFFFF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AutoNum type="arabicPeriod"/>
            </a:pPr>
            <a:r>
              <a:rPr lang="en" sz="1100" dirty="0">
                <a:solidFill>
                  <a:srgbClr val="FFFFFF"/>
                </a:solidFill>
              </a:rPr>
              <a:t>Segregate the data into 4 subsets using K-Prototype, based on drying quantity.</a:t>
            </a:r>
            <a:endParaRPr sz="1100" dirty="0">
              <a:solidFill>
                <a:srgbClr val="FFFFFF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AutoNum type="arabicPeriod"/>
            </a:pPr>
            <a:r>
              <a:rPr lang="en" sz="1100" dirty="0">
                <a:solidFill>
                  <a:srgbClr val="FFFFFF"/>
                </a:solidFill>
              </a:rPr>
              <a:t>Compare the clusters against a new column created i.e., Rate. [ActualDryQty / TotalRunTime_hrs]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235" name="Google Shape;235;p34"/>
          <p:cNvSpPr/>
          <p:nvPr/>
        </p:nvSpPr>
        <p:spPr>
          <a:xfrm>
            <a:off x="761025" y="1012995"/>
            <a:ext cx="3308100" cy="3039300"/>
          </a:xfrm>
          <a:prstGeom prst="rect">
            <a:avLst/>
          </a:prstGeom>
          <a:solidFill>
            <a:srgbClr val="A61C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</a:rPr>
              <a:t>Tableau</a:t>
            </a:r>
            <a:endParaRPr dirty="0">
              <a:solidFill>
                <a:srgbClr val="FFFFFF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rgbClr val="FFFFFF"/>
              </a:buClr>
              <a:buSzPts val="1400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Analyze Data</a:t>
            </a:r>
            <a:endParaRPr sz="1100" dirty="0">
              <a:solidFill>
                <a:srgbClr val="FFFFFF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AutoNum type="arabicPeriod"/>
            </a:pPr>
            <a:r>
              <a:rPr lang="en" sz="1100" dirty="0">
                <a:solidFill>
                  <a:srgbClr val="FFFFFF"/>
                </a:solidFill>
              </a:rPr>
              <a:t>Count of duplicated customer item number.</a:t>
            </a:r>
            <a:endParaRPr sz="1100" dirty="0">
              <a:solidFill>
                <a:srgbClr val="FFFFFF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AutoNum type="arabicPeriod"/>
            </a:pPr>
            <a:r>
              <a:rPr lang="en" sz="1100" dirty="0">
                <a:solidFill>
                  <a:srgbClr val="FFFFFF"/>
                </a:solidFill>
              </a:rPr>
              <a:t>Visualize Comparisons between batch number and distinct customer item number.</a:t>
            </a:r>
            <a:endParaRPr sz="1100" dirty="0">
              <a:solidFill>
                <a:srgbClr val="FFFFFF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AutoNum type="arabicPeriod"/>
            </a:pPr>
            <a:r>
              <a:rPr lang="en" sz="1100" dirty="0">
                <a:solidFill>
                  <a:srgbClr val="FFFFFF"/>
                </a:solidFill>
              </a:rPr>
              <a:t>Correlation between the different process times &amp; other attributes of the dataset.</a:t>
            </a:r>
            <a:endParaRPr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5"/>
          <p:cNvSpPr txBox="1">
            <a:spLocks noGrp="1"/>
          </p:cNvSpPr>
          <p:nvPr>
            <p:ph type="title"/>
          </p:nvPr>
        </p:nvSpPr>
        <p:spPr>
          <a:xfrm>
            <a:off x="227013" y="313765"/>
            <a:ext cx="7303200" cy="402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Structures</a:t>
            </a:r>
            <a:endParaRPr/>
          </a:p>
        </p:txBody>
      </p:sp>
      <p:sp>
        <p:nvSpPr>
          <p:cNvPr id="241" name="Google Shape;241;p35"/>
          <p:cNvSpPr txBox="1">
            <a:spLocks noGrp="1"/>
          </p:cNvSpPr>
          <p:nvPr>
            <p:ph type="body" idx="2"/>
          </p:nvPr>
        </p:nvSpPr>
        <p:spPr>
          <a:xfrm>
            <a:off x="227013" y="754577"/>
            <a:ext cx="8691600" cy="30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Set data to a specific scale</a:t>
            </a:r>
            <a:endParaRPr/>
          </a:p>
        </p:txBody>
      </p:sp>
      <p:sp>
        <p:nvSpPr>
          <p:cNvPr id="242" name="Google Shape;242;p35"/>
          <p:cNvSpPr/>
          <p:nvPr/>
        </p:nvSpPr>
        <p:spPr>
          <a:xfrm>
            <a:off x="1206300" y="1998150"/>
            <a:ext cx="2146200" cy="1147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Visualization and analyze</a:t>
            </a:r>
            <a:endParaRPr b="1"/>
          </a:p>
        </p:txBody>
      </p:sp>
      <p:sp>
        <p:nvSpPr>
          <p:cNvPr id="243" name="Google Shape;243;p35"/>
          <p:cNvSpPr/>
          <p:nvPr/>
        </p:nvSpPr>
        <p:spPr>
          <a:xfrm>
            <a:off x="3352500" y="1243350"/>
            <a:ext cx="518100" cy="2656800"/>
          </a:xfrm>
          <a:prstGeom prst="leftBrace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35"/>
          <p:cNvSpPr/>
          <p:nvPr/>
        </p:nvSpPr>
        <p:spPr>
          <a:xfrm>
            <a:off x="3870600" y="1099375"/>
            <a:ext cx="1879800" cy="447300"/>
          </a:xfrm>
          <a:prstGeom prst="roundRect">
            <a:avLst>
              <a:gd name="adj" fmla="val 16667"/>
            </a:avLst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Dryer: 01/03</a:t>
            </a:r>
            <a:endParaRPr b="1"/>
          </a:p>
        </p:txBody>
      </p:sp>
      <p:sp>
        <p:nvSpPr>
          <p:cNvPr id="245" name="Google Shape;245;p35"/>
          <p:cNvSpPr/>
          <p:nvPr/>
        </p:nvSpPr>
        <p:spPr>
          <a:xfrm>
            <a:off x="3870600" y="2348100"/>
            <a:ext cx="1879800" cy="447300"/>
          </a:xfrm>
          <a:prstGeom prst="roundRect">
            <a:avLst>
              <a:gd name="adj" fmla="val 16667"/>
            </a:avLst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Production line: Flavor/Fragrance</a:t>
            </a:r>
            <a:endParaRPr b="1"/>
          </a:p>
        </p:txBody>
      </p:sp>
      <p:sp>
        <p:nvSpPr>
          <p:cNvPr id="246" name="Google Shape;246;p35"/>
          <p:cNvSpPr/>
          <p:nvPr/>
        </p:nvSpPr>
        <p:spPr>
          <a:xfrm>
            <a:off x="3870600" y="3676200"/>
            <a:ext cx="1879800" cy="447300"/>
          </a:xfrm>
          <a:prstGeom prst="roundRect">
            <a:avLst>
              <a:gd name="adj" fmla="val 16667"/>
            </a:avLst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Time scale:</a:t>
            </a: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Dec/2020</a:t>
            </a:r>
            <a:endParaRPr b="1"/>
          </a:p>
        </p:txBody>
      </p:sp>
      <p:sp>
        <p:nvSpPr>
          <p:cNvPr id="247" name="Google Shape;247;p35"/>
          <p:cNvSpPr/>
          <p:nvPr/>
        </p:nvSpPr>
        <p:spPr>
          <a:xfrm>
            <a:off x="5750400" y="1271275"/>
            <a:ext cx="525600" cy="1035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35"/>
          <p:cNvSpPr txBox="1"/>
          <p:nvPr/>
        </p:nvSpPr>
        <p:spPr>
          <a:xfrm>
            <a:off x="6290600" y="1139700"/>
            <a:ext cx="2494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10 Dryers but 11 and 5 are excluded</a:t>
            </a:r>
            <a:endParaRPr sz="1100"/>
          </a:p>
        </p:txBody>
      </p:sp>
      <p:sp>
        <p:nvSpPr>
          <p:cNvPr id="249" name="Google Shape;249;p35"/>
          <p:cNvSpPr/>
          <p:nvPr/>
        </p:nvSpPr>
        <p:spPr>
          <a:xfrm>
            <a:off x="5750400" y="2053650"/>
            <a:ext cx="266400" cy="1036200"/>
          </a:xfrm>
          <a:prstGeom prst="leftBrace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35"/>
          <p:cNvSpPr txBox="1"/>
          <p:nvPr/>
        </p:nvSpPr>
        <p:spPr>
          <a:xfrm>
            <a:off x="6083400" y="1572825"/>
            <a:ext cx="2405100" cy="21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8 production lines in total: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CC0000"/>
                </a:solidFill>
              </a:rPr>
              <a:t>Flavor</a:t>
            </a:r>
            <a:endParaRPr dirty="0">
              <a:solidFill>
                <a:srgbClr val="CC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CC0000"/>
                </a:solidFill>
              </a:rPr>
              <a:t>Fragrance</a:t>
            </a:r>
            <a:endParaRPr dirty="0">
              <a:solidFill>
                <a:srgbClr val="CC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Chemical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Cosmetic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Food additive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Nutraceutical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Pharma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Vtamin</a:t>
            </a:r>
            <a:endParaRPr dirty="0"/>
          </a:p>
        </p:txBody>
      </p:sp>
      <p:sp>
        <p:nvSpPr>
          <p:cNvPr id="251" name="Google Shape;251;p35"/>
          <p:cNvSpPr/>
          <p:nvPr/>
        </p:nvSpPr>
        <p:spPr>
          <a:xfrm>
            <a:off x="5750400" y="3848100"/>
            <a:ext cx="525600" cy="1035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35"/>
          <p:cNvSpPr txBox="1"/>
          <p:nvPr/>
        </p:nvSpPr>
        <p:spPr>
          <a:xfrm>
            <a:off x="6290600" y="3722850"/>
            <a:ext cx="2494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Data from 2016 to 2020</a:t>
            </a:r>
            <a:endParaRPr sz="1100"/>
          </a:p>
        </p:txBody>
      </p:sp>
      <p:sp>
        <p:nvSpPr>
          <p:cNvPr id="253" name="Google Shape;253;p35"/>
          <p:cNvSpPr/>
          <p:nvPr/>
        </p:nvSpPr>
        <p:spPr>
          <a:xfrm>
            <a:off x="7038075" y="1976000"/>
            <a:ext cx="103500" cy="258900"/>
          </a:xfrm>
          <a:prstGeom prst="rightBrace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35"/>
          <p:cNvSpPr txBox="1"/>
          <p:nvPr/>
        </p:nvSpPr>
        <p:spPr>
          <a:xfrm>
            <a:off x="7141575" y="1905350"/>
            <a:ext cx="1258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concentrate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6"/>
          <p:cNvSpPr txBox="1">
            <a:spLocks noGrp="1"/>
          </p:cNvSpPr>
          <p:nvPr>
            <p:ph type="body" idx="1"/>
          </p:nvPr>
        </p:nvSpPr>
        <p:spPr>
          <a:xfrm>
            <a:off x="4018575" y="1208025"/>
            <a:ext cx="4744500" cy="342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•"/>
            </a:pPr>
            <a:r>
              <a:rPr lang="en" sz="1900" dirty="0"/>
              <a:t>The figure explains the dryer 1’s performance which concentrates on Flavors. </a:t>
            </a:r>
            <a:endParaRPr sz="1900" dirty="0"/>
          </a:p>
          <a:p>
            <a:pPr marL="45720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•"/>
            </a:pPr>
            <a:r>
              <a:rPr lang="en-US" sz="1900" dirty="0"/>
              <a:t>The downtime take most of the time. </a:t>
            </a:r>
            <a:r>
              <a:rPr lang="en-US" sz="1900" i="1" dirty="0">
                <a:highlight>
                  <a:srgbClr val="FFFF00"/>
                </a:highlight>
              </a:rPr>
              <a:t>Insight for Spray-Tek: Analyze type of customer  </a:t>
            </a:r>
            <a:endParaRPr sz="1900" i="1" dirty="0">
              <a:highlight>
                <a:srgbClr val="FFFF00"/>
              </a:highlight>
            </a:endParaRPr>
          </a:p>
          <a:p>
            <a:pPr marL="0" lvl="0" indent="0" algn="l" rtl="0">
              <a:spcBef>
                <a:spcPts val="1100"/>
              </a:spcBef>
              <a:spcAft>
                <a:spcPts val="1200"/>
              </a:spcAft>
              <a:buNone/>
            </a:pPr>
            <a:endParaRPr sz="1500" dirty="0"/>
          </a:p>
        </p:txBody>
      </p:sp>
      <p:sp>
        <p:nvSpPr>
          <p:cNvPr id="260" name="Google Shape;260;p36"/>
          <p:cNvSpPr txBox="1">
            <a:spLocks noGrp="1"/>
          </p:cNvSpPr>
          <p:nvPr>
            <p:ph type="title"/>
          </p:nvPr>
        </p:nvSpPr>
        <p:spPr>
          <a:xfrm>
            <a:off x="227013" y="313765"/>
            <a:ext cx="7303200" cy="402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Working process</a:t>
            </a:r>
            <a:endParaRPr/>
          </a:p>
        </p:txBody>
      </p:sp>
      <p:sp>
        <p:nvSpPr>
          <p:cNvPr id="261" name="Google Shape;261;p36"/>
          <p:cNvSpPr txBox="1">
            <a:spLocks noGrp="1"/>
          </p:cNvSpPr>
          <p:nvPr>
            <p:ph type="body" idx="2"/>
          </p:nvPr>
        </p:nvSpPr>
        <p:spPr>
          <a:xfrm>
            <a:off x="227013" y="754577"/>
            <a:ext cx="8691600" cy="30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/>
              <a:t>Data visualization</a:t>
            </a:r>
            <a:endParaRPr i="1"/>
          </a:p>
        </p:txBody>
      </p:sp>
      <p:pic>
        <p:nvPicPr>
          <p:cNvPr id="262" name="Google Shape;26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0326" y="874876"/>
            <a:ext cx="2769050" cy="3695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7"/>
          <p:cNvSpPr txBox="1">
            <a:spLocks noGrp="1"/>
          </p:cNvSpPr>
          <p:nvPr>
            <p:ph type="title"/>
          </p:nvPr>
        </p:nvSpPr>
        <p:spPr>
          <a:xfrm>
            <a:off x="227013" y="313765"/>
            <a:ext cx="7303200" cy="402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General working time </a:t>
            </a:r>
            <a:endParaRPr dirty="0"/>
          </a:p>
        </p:txBody>
      </p:sp>
      <p:pic>
        <p:nvPicPr>
          <p:cNvPr id="268" name="Google Shape;26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97100" y="879977"/>
            <a:ext cx="6305867" cy="3778123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37"/>
          <p:cNvSpPr txBox="1"/>
          <p:nvPr/>
        </p:nvSpPr>
        <p:spPr>
          <a:xfrm>
            <a:off x="143800" y="1181875"/>
            <a:ext cx="2553300" cy="249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Working times are displayed by each batch number followed by corresponding customer item number.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i="1" dirty="0">
                <a:solidFill>
                  <a:schemeClr val="dk1"/>
                </a:solidFill>
                <a:highlight>
                  <a:srgbClr val="FFFF00"/>
                </a:highlight>
                <a:latin typeface="Calibri"/>
                <a:cs typeface="Calibri"/>
                <a:sym typeface="Calibri"/>
              </a:rPr>
              <a:t>Insight for Spray-Tek:  44190-0000 Customer_Item, they have almost the same drying time but first two of them have increased downtimes.</a:t>
            </a:r>
            <a:endParaRPr sz="1800" i="1" dirty="0">
              <a:highlight>
                <a:srgbClr val="FFFF00"/>
              </a:highlight>
            </a:endParaRPr>
          </a:p>
        </p:txBody>
      </p:sp>
      <p:sp>
        <p:nvSpPr>
          <p:cNvPr id="270" name="Google Shape;270;p37"/>
          <p:cNvSpPr txBox="1">
            <a:spLocks noGrp="1"/>
          </p:cNvSpPr>
          <p:nvPr>
            <p:ph type="body" idx="2"/>
          </p:nvPr>
        </p:nvSpPr>
        <p:spPr>
          <a:xfrm>
            <a:off x="227013" y="754577"/>
            <a:ext cx="8691600" cy="30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/>
              <a:t>Data visualization</a:t>
            </a:r>
            <a:endParaRPr i="1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8"/>
          <p:cNvSpPr txBox="1">
            <a:spLocks noGrp="1"/>
          </p:cNvSpPr>
          <p:nvPr>
            <p:ph type="body" idx="1"/>
          </p:nvPr>
        </p:nvSpPr>
        <p:spPr>
          <a:xfrm>
            <a:off x="6125392" y="1274650"/>
            <a:ext cx="2844300" cy="3288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" dirty="0"/>
              <a:t>The Heatmap describes which customer item number orders are divided into batches. </a:t>
            </a:r>
            <a:endParaRPr dirty="0"/>
          </a:p>
          <a:p>
            <a:pPr marL="0" lvl="0" indent="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i="1" dirty="0">
                <a:highlight>
                  <a:srgbClr val="FFFF00"/>
                </a:highlight>
              </a:rPr>
              <a:t>Insight: The heat map can also be filtered by dryer. </a:t>
            </a:r>
            <a:r>
              <a:rPr lang="en-US" i="1" dirty="0">
                <a:highlight>
                  <a:srgbClr val="FFFF00"/>
                </a:highlight>
              </a:rPr>
              <a:t> </a:t>
            </a:r>
            <a:endParaRPr i="1" dirty="0">
              <a:highlight>
                <a:srgbClr val="FFFF00"/>
              </a:highlight>
            </a:endParaRPr>
          </a:p>
          <a:p>
            <a:pPr marL="0" lvl="0" indent="0" algn="l" rtl="0">
              <a:spcBef>
                <a:spcPts val="1100"/>
              </a:spcBef>
              <a:spcAft>
                <a:spcPts val="1200"/>
              </a:spcAft>
              <a:buNone/>
            </a:pPr>
            <a:endParaRPr dirty="0"/>
          </a:p>
        </p:txBody>
      </p:sp>
      <p:sp>
        <p:nvSpPr>
          <p:cNvPr id="276" name="Google Shape;276;p38"/>
          <p:cNvSpPr txBox="1">
            <a:spLocks noGrp="1"/>
          </p:cNvSpPr>
          <p:nvPr>
            <p:ph type="title"/>
          </p:nvPr>
        </p:nvSpPr>
        <p:spPr>
          <a:xfrm>
            <a:off x="227013" y="313765"/>
            <a:ext cx="7303200" cy="402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Customer item Heatmaps</a:t>
            </a:r>
            <a:endParaRPr/>
          </a:p>
        </p:txBody>
      </p:sp>
      <p:pic>
        <p:nvPicPr>
          <p:cNvPr id="277" name="Google Shape;27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023" y="933850"/>
            <a:ext cx="5660675" cy="3666100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38"/>
          <p:cNvSpPr txBox="1">
            <a:spLocks noGrp="1"/>
          </p:cNvSpPr>
          <p:nvPr>
            <p:ph type="body" idx="2"/>
          </p:nvPr>
        </p:nvSpPr>
        <p:spPr>
          <a:xfrm>
            <a:off x="227013" y="754577"/>
            <a:ext cx="8691600" cy="30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i="1"/>
              <a:t>Data visualization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9"/>
          <p:cNvSpPr txBox="1">
            <a:spLocks noGrp="1"/>
          </p:cNvSpPr>
          <p:nvPr>
            <p:ph type="body" idx="1"/>
          </p:nvPr>
        </p:nvSpPr>
        <p:spPr>
          <a:xfrm>
            <a:off x="227025" y="1282025"/>
            <a:ext cx="3007200" cy="3288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alibri"/>
                <a:ea typeface="Calibri"/>
                <a:cs typeface="Calibri"/>
                <a:sym typeface="Calibri"/>
              </a:rPr>
              <a:t>The gap means the difference between batch number and unique customer item.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i="1" dirty="0"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Insights: For dryers greater than 5 </a:t>
            </a:r>
            <a:endParaRPr i="1" dirty="0">
              <a:highlight>
                <a:srgbClr val="FFFF00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0" lvl="0" indent="45720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i="1" dirty="0"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       divided dryer</a:t>
            </a:r>
            <a:endParaRPr i="1" dirty="0">
              <a:highlight>
                <a:srgbClr val="FFFF00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i="1" dirty="0"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For dryers below 5</a:t>
            </a:r>
            <a:endParaRPr i="1" dirty="0">
              <a:highlight>
                <a:srgbClr val="FFFF00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0" lvl="0" indent="45720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i="1" dirty="0"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        balanced dryer. </a:t>
            </a:r>
            <a:endParaRPr i="1" dirty="0">
              <a:highlight>
                <a:srgbClr val="FFFF00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2100" dirty="0"/>
          </a:p>
        </p:txBody>
      </p:sp>
      <p:sp>
        <p:nvSpPr>
          <p:cNvPr id="284" name="Google Shape;284;p39"/>
          <p:cNvSpPr txBox="1">
            <a:spLocks noGrp="1"/>
          </p:cNvSpPr>
          <p:nvPr>
            <p:ph type="title"/>
          </p:nvPr>
        </p:nvSpPr>
        <p:spPr>
          <a:xfrm>
            <a:off x="227013" y="313765"/>
            <a:ext cx="7303200" cy="402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Batch number VS Customer item</a:t>
            </a:r>
            <a:endParaRPr/>
          </a:p>
        </p:txBody>
      </p:sp>
      <p:pic>
        <p:nvPicPr>
          <p:cNvPr id="285" name="Google Shape;28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68819" y="1078450"/>
            <a:ext cx="4681881" cy="3695425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39"/>
          <p:cNvSpPr txBox="1">
            <a:spLocks noGrp="1"/>
          </p:cNvSpPr>
          <p:nvPr>
            <p:ph type="body" idx="2"/>
          </p:nvPr>
        </p:nvSpPr>
        <p:spPr>
          <a:xfrm>
            <a:off x="227013" y="754577"/>
            <a:ext cx="8691600" cy="30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visualization </a:t>
            </a:r>
            <a:endParaRPr/>
          </a:p>
        </p:txBody>
      </p:sp>
      <p:sp>
        <p:nvSpPr>
          <p:cNvPr id="287" name="Google Shape;287;p39"/>
          <p:cNvSpPr/>
          <p:nvPr/>
        </p:nvSpPr>
        <p:spPr>
          <a:xfrm>
            <a:off x="562450" y="2701275"/>
            <a:ext cx="451500" cy="963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39"/>
          <p:cNvSpPr/>
          <p:nvPr/>
        </p:nvSpPr>
        <p:spPr>
          <a:xfrm>
            <a:off x="562450" y="3497550"/>
            <a:ext cx="451500" cy="963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ver Slides">
  <a:themeElements>
    <a:clrScheme name="Custom 4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DF7023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ontent - No Photos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Closing Slid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785</TotalTime>
  <Words>815</Words>
  <Application>Microsoft Macintosh PowerPoint</Application>
  <PresentationFormat>On-screen Show (16:9)</PresentationFormat>
  <Paragraphs>91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Arial</vt:lpstr>
      <vt:lpstr>Century Gothic</vt:lpstr>
      <vt:lpstr>Calibri</vt:lpstr>
      <vt:lpstr>Simple Light</vt:lpstr>
      <vt:lpstr>Cover Slides</vt:lpstr>
      <vt:lpstr>Content - No Photos</vt:lpstr>
      <vt:lpstr>Closing Slide</vt:lpstr>
      <vt:lpstr>PowerPoint Presentation</vt:lpstr>
      <vt:lpstr>Overview</vt:lpstr>
      <vt:lpstr>Problem statement</vt:lpstr>
      <vt:lpstr>Potential solutions /Tools</vt:lpstr>
      <vt:lpstr>Data Structures</vt:lpstr>
      <vt:lpstr>Working process</vt:lpstr>
      <vt:lpstr>General working time </vt:lpstr>
      <vt:lpstr>Customer item Heatmaps</vt:lpstr>
      <vt:lpstr>Batch number VS Customer item</vt:lpstr>
      <vt:lpstr>Dryer performance</vt:lpstr>
      <vt:lpstr>Correlation Heatmap</vt:lpstr>
      <vt:lpstr>Clustering</vt:lpstr>
      <vt:lpstr>Clustering visualization</vt:lpstr>
      <vt:lpstr>Summary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Apoorv Akhouri</cp:lastModifiedBy>
  <cp:revision>23</cp:revision>
  <dcterms:modified xsi:type="dcterms:W3CDTF">2021-05-10T13:43:51Z</dcterms:modified>
</cp:coreProperties>
</file>